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8f541e06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f541e06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this Hongshuo Wang. I’m person who in charge of  object detection in self driving project. First, I would like to say thank you professor Leung offer me this great opportunity; Moreover, thank s my partners Kavan, Tommy, and Owen. Without their great jobs, our project could be done successfully.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911861873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911861873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911861873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911861873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911861873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911861873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911861873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911861873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911861873d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911861873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11861873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911861873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8f541e06c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f541e06c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I import my labeled image(both jpg file and xml file) to roboflow program which will can do data augmentation and transfer your data into specific version satisfy different model needs. I did rotation, cropping and shearing on our input images and Finally enlarge our dataset to 2355 image in order to get a more robust  model.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11861873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911861873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911861873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911861873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8f541e06c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f541e06c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 need to decide which kinds of model. By doing researches and looking at the official Nvidia website, I pick three potential options: yolov3, ssdmobilev2 and yolov4. All of them are current popular model on mobile object detection.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911861873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911861873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911861873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911861873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8f541e06c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f541e06c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It almost took me three weeks to prepare the data , build the environment, train three model and finu tune it. I was firstly thinking to train the model on the jetbot but when I tested on jetbot, it runs extremely slow since jetbot got only 4 memory and limited gpu. In order to save time, I make most of colab by create several google accounts and trains all models on colab at the same time. These time I listed in the slides is the average time of took to train each model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8f541e06c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f541e06c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I want to combine my last two topics together. </a:t>
            </a:r>
            <a:r>
              <a:rPr lang="en"/>
              <a:t>The biggest problem I faced after I trained each model and evulated on the jetbot is running speed. Because of the jetbot limited performance as I mentioned before, the model runs unafford slow at low FPS. When I look at the official guides of jetson nano, it suggests to compile our trained model into the engine file which speeds up the performance of the model on jetbot. Depending on the github module tensorrt_demos, I successfully build up the engine file, and compare the results’ parameter. I make some trade off between callbacks rate and FPS. And finally, I decide to pick yolov4 tiny model as my final model. You can see how well it performs in the demos slide.</a:t>
            </a:r>
            <a:r>
              <a:rPr lang="en"/>
              <a:t> Thank for your watching.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911861873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911861873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911861873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911861873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911861873d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911861873d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11861873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911861873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11861873d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911861873d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8f541e06c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f541e06c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8f541e06c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f541e06c7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for your watching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8f541e06c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f541e06c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11861873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911861873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911861873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911861873d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8f541e06c7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8f541e06c7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8f541e06c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f541e06c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8f541e06c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8f541e06c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911861873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911861873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911861873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911861873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911861873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911861873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911861873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911861873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911861873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911861873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hkw5146@psu.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rive.google.com/file/d/1QVxLXl9VznPFaaA0m6bTjNtkJx_Yc6mv/view?usp=sharing" TargetMode="Externa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github.com/tzutalin/labelImg" TargetMode="External"/><Relationship Id="rId4" Type="http://schemas.openxmlformats.org/officeDocument/2006/relationships/image" Target="../media/image2.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app.roboflow.com/" TargetMode="Externa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jkjung-avt.github.io/hand-detection-tutorial/" TargetMode="External"/><Relationship Id="rId4" Type="http://schemas.openxmlformats.org/officeDocument/2006/relationships/hyperlink" Target="https://models.roboflow.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4.png"/><Relationship Id="rId6"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github.com/jkjung-avt/tensorrt_demos" TargetMode="External"/><Relationship Id="rId4" Type="http://schemas.openxmlformats.org/officeDocument/2006/relationships/image" Target="../media/image25.png"/><Relationship Id="rId5"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youtube.com/watch?v=VCOE-HqE7u8&amp;t=93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forums.developer.nvidia.com/t/remote-access-to-jetson-nano/74142/10" TargetMode="External"/><Relationship Id="rId4" Type="http://schemas.openxmlformats.org/officeDocument/2006/relationships/hyperlink" Target="https://www.nomachine.com/download/linux&amp;id=30&amp;s=ARM" TargetMode="External"/><Relationship Id="rId5" Type="http://schemas.openxmlformats.org/officeDocument/2006/relationships/hyperlink" Target="https://www.nomachine.com/getting-started-with-nomachin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developer.nvidia.com/embedded/jetson-nano-dl-inference-benchmarks" TargetMode="External"/><Relationship Id="rId4" Type="http://schemas.openxmlformats.org/officeDocument/2006/relationships/hyperlink" Target="https://app.roboflow.ai/dataset/traffic_signs_yolo/8" TargetMode="External"/><Relationship Id="rId11" Type="http://schemas.openxmlformats.org/officeDocument/2006/relationships/hyperlink" Target="https://blog.csdn.net/weixin_43046653/article/details/101106542?ops_request_misc=%257B%2522request%255Fid%2522%253A%2522159471945319195239845897%2522%252C%2522scm%2522%253A%252220140713.130102334.pc%255Fall.%2522%257D&amp;request_id=159471945319195239845897&amp;biz_id=0&amp;utm_medium=distribute.pc_search_result.none-task-blog-2~all~first_rank_ecpm_v3~pc_rank_v3-2-101106542.pc_ecpm_v3_pc_rank_v3&amp;utm_term=jetbot+nano+%E7%89%A9%E4%BD%93%E8%AF%86%E5%88%AB" TargetMode="External"/><Relationship Id="rId10" Type="http://schemas.openxmlformats.org/officeDocument/2006/relationships/hyperlink" Target="https://www.minds.ai/post/deploying-ssd-mobilenet-v2-on-the-nvidia-jetson-and-nano-platforms" TargetMode="External"/><Relationship Id="rId9" Type="http://schemas.openxmlformats.org/officeDocument/2006/relationships/hyperlink" Target="https://github.com/jkjung-avt/tensorrt_demos/blob/master/ssd/build_engine.py" TargetMode="External"/><Relationship Id="rId5" Type="http://schemas.openxmlformats.org/officeDocument/2006/relationships/hyperlink" Target="https://github.com/tzutalin/labelImg" TargetMode="External"/><Relationship Id="rId6" Type="http://schemas.openxmlformats.org/officeDocument/2006/relationships/hyperlink" Target="https://github.com/jkjung-avt/tensorrt_demos" TargetMode="External"/><Relationship Id="rId7" Type="http://schemas.openxmlformats.org/officeDocument/2006/relationships/hyperlink" Target="https://courses.nvidia.com/courses/course-v1:DLI+C-RX-02+V1/about" TargetMode="External"/><Relationship Id="rId8" Type="http://schemas.openxmlformats.org/officeDocument/2006/relationships/hyperlink" Target="https://models.roboflow.ai/"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github.com/AastaNV/TRT_object_detection" TargetMode="External"/><Relationship Id="rId4" Type="http://schemas.openxmlformats.org/officeDocument/2006/relationships/hyperlink" Target="https://forums.developer.nvidia.com/t/object-detection-with-mobilenet-ssd-slower-than-mentioned-speed/72736/6" TargetMode="External"/><Relationship Id="rId5" Type="http://schemas.openxmlformats.org/officeDocument/2006/relationships/hyperlink" Target="https://github.com/dusty-nv/jetson-inference" TargetMode="External"/><Relationship Id="rId6" Type="http://schemas.openxmlformats.org/officeDocument/2006/relationships/hyperlink" Target="https://www.youtube.com/watch?v=MdF6x6ZmLAY" TargetMode="External"/><Relationship Id="rId7" Type="http://schemas.openxmlformats.org/officeDocument/2006/relationships/hyperlink" Target="https://forums.developer.nvidia.com/t/ask-how-to-make-tensor-rt-engine-from-frozen-graph-tensor-flow/84202/6" TargetMode="External"/><Relationship Id="rId8" Type="http://schemas.openxmlformats.org/officeDocument/2006/relationships/hyperlink" Target="https://forums.developer.nvidia.com/t/object-detection-with-mobilenet-ssd-slower-than-mentioned-speed/72736/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9.jpg"/><Relationship Id="rId4" Type="http://schemas.openxmlformats.org/officeDocument/2006/relationships/hyperlink" Target="https://docs.google.com/document/d/1Jq9aE4flSdQxKx9lJPnDWctRR3kcz9WCzpDbJDQIonY/edit?usp=shar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courses.nvidia.com/courses/course-v1:DLI+C-RX-02+V1/abou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hub.com/jkjung-avt/tensorrt_demos" TargetMode="External"/><Relationship Id="rId4" Type="http://schemas.openxmlformats.org/officeDocument/2006/relationships/hyperlink" Target="https://jkjung-avt.github.io/jetpack-4.3/"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youtu.be/VCOE-HqE7u8"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87633" y="781525"/>
            <a:ext cx="8520600" cy="20526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2900"/>
              <a:t>Transforming steering controls to self driving</a:t>
            </a:r>
            <a:endParaRPr sz="2900"/>
          </a:p>
          <a:p>
            <a:pPr indent="0" lvl="0" marL="0" rtl="0" algn="ctr">
              <a:spcBef>
                <a:spcPts val="0"/>
              </a:spcBef>
              <a:spcAft>
                <a:spcPts val="0"/>
              </a:spcAft>
              <a:buNone/>
            </a:pPr>
            <a:r>
              <a:rPr lang="en"/>
              <a:t>Object Detection</a:t>
            </a:r>
            <a:endParaRPr/>
          </a:p>
        </p:txBody>
      </p:sp>
      <p:sp>
        <p:nvSpPr>
          <p:cNvPr id="55" name="Google Shape;55;p13"/>
          <p:cNvSpPr txBox="1"/>
          <p:nvPr>
            <p:ph idx="1" type="subTitle"/>
          </p:nvPr>
        </p:nvSpPr>
        <p:spPr>
          <a:xfrm>
            <a:off x="274375"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p>
          <a:p>
            <a:pPr indent="0" lvl="0" marL="0" rtl="0" algn="l">
              <a:spcBef>
                <a:spcPts val="0"/>
              </a:spcBef>
              <a:spcAft>
                <a:spcPts val="0"/>
              </a:spcAft>
              <a:buNone/>
            </a:pPr>
            <a:r>
              <a:rPr lang="en" sz="2300"/>
              <a:t>                                     Instruction Manual</a:t>
            </a:r>
            <a:endParaRPr sz="2300"/>
          </a:p>
          <a:p>
            <a:pPr indent="0" lvl="0" marL="3200400" rtl="0" algn="l">
              <a:spcBef>
                <a:spcPts val="0"/>
              </a:spcBef>
              <a:spcAft>
                <a:spcPts val="0"/>
              </a:spcAft>
              <a:buNone/>
            </a:pPr>
            <a:r>
              <a:rPr lang="en" sz="2300"/>
              <a:t>Hongshuo Wang</a:t>
            </a:r>
            <a:endParaRPr sz="2300"/>
          </a:p>
          <a:p>
            <a:pPr indent="0" lvl="0" marL="0" rtl="0" algn="l">
              <a:spcBef>
                <a:spcPts val="0"/>
              </a:spcBef>
              <a:spcAft>
                <a:spcPts val="0"/>
              </a:spcAft>
              <a:buNone/>
            </a:pPr>
            <a:r>
              <a:rPr lang="en" sz="2300"/>
              <a:t>                                    (</a:t>
            </a:r>
            <a:r>
              <a:rPr lang="en" sz="2300" u="sng">
                <a:solidFill>
                  <a:schemeClr val="hlink"/>
                </a:solidFill>
                <a:hlinkClick r:id="rId3"/>
              </a:rPr>
              <a:t>hkw5146@psu.edu</a:t>
            </a:r>
            <a:r>
              <a:rPr lang="en" sz="2300"/>
              <a:t>) </a:t>
            </a:r>
            <a:endParaRPr sz="2300"/>
          </a:p>
          <a:p>
            <a:pPr indent="0" lvl="0" marL="0" rtl="0" algn="ctr">
              <a:spcBef>
                <a:spcPts val="0"/>
              </a:spcBef>
              <a:spcAft>
                <a:spcPts val="0"/>
              </a:spcAft>
              <a:buNone/>
            </a:pPr>
            <a:r>
              <a:rPr lang="en" sz="2300"/>
              <a:t>Professor. Siu Ling Leung</a:t>
            </a:r>
            <a:endParaRPr sz="2300"/>
          </a:p>
          <a:p>
            <a:pPr indent="0" lvl="0" marL="0" rtl="0" algn="ctr">
              <a:spcBef>
                <a:spcPts val="0"/>
              </a:spcBef>
              <a:spcAft>
                <a:spcPts val="0"/>
              </a:spcAft>
              <a:buClr>
                <a:schemeClr val="dk1"/>
              </a:buClr>
              <a:buSzPts val="1100"/>
              <a:buFont typeface="Arial"/>
              <a:buNone/>
            </a:pPr>
            <a:r>
              <a:t/>
            </a:r>
            <a:endParaRPr sz="2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rPr>
              <a:t>ssd_classes.py</a:t>
            </a:r>
            <a:endParaRPr>
              <a:solidFill>
                <a:schemeClr val="dk2"/>
              </a:solidFill>
            </a:endParaRPr>
          </a:p>
          <a:p>
            <a:pPr indent="0" lvl="0" marL="0" rtl="0" algn="l">
              <a:spcBef>
                <a:spcPts val="1600"/>
              </a:spcBef>
              <a:spcAft>
                <a:spcPts val="0"/>
              </a:spcAft>
              <a:buNone/>
            </a:pPr>
            <a:r>
              <a:t/>
            </a:r>
            <a:endParaRPr/>
          </a:p>
        </p:txBody>
      </p:sp>
      <p:sp>
        <p:nvSpPr>
          <p:cNvPr id="112" name="Google Shape;112;p22"/>
          <p:cNvSpPr txBox="1"/>
          <p:nvPr>
            <p:ph idx="1" type="body"/>
          </p:nvPr>
        </p:nvSpPr>
        <p:spPr>
          <a:xfrm>
            <a:off x="311700" y="1152475"/>
            <a:ext cx="4092900" cy="38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file stores the class names. I add a list called TRAFFIC_SIGNS_LIST including six class names (5 traffic signs plus a background)</a:t>
            </a:r>
            <a:endParaRPr/>
          </a:p>
          <a:p>
            <a:pPr indent="0" lvl="0" marL="0" rtl="0" algn="l">
              <a:spcBef>
                <a:spcPts val="1600"/>
              </a:spcBef>
              <a:spcAft>
                <a:spcPts val="0"/>
              </a:spcAft>
              <a:buNone/>
            </a:pPr>
            <a:r>
              <a:rPr lang="en"/>
              <a:t>If you want to use your own built-in classes, free to create a list and add all your class name + ‘background’ then change the cls_list = ‘your list name’ in the function get_cls_dict below:</a:t>
            </a:r>
            <a:endParaRPr/>
          </a:p>
          <a:p>
            <a:pPr indent="0" lvl="0" marL="0" rtl="0" algn="l">
              <a:spcBef>
                <a:spcPts val="1600"/>
              </a:spcBef>
              <a:spcAft>
                <a:spcPts val="1600"/>
              </a:spcAft>
              <a:buNone/>
            </a:pPr>
            <a:r>
              <a:rPr lang="en"/>
              <a:t>if model == ‘coco’:</a:t>
            </a:r>
            <a:endParaRPr/>
          </a:p>
        </p:txBody>
      </p:sp>
      <p:pic>
        <p:nvPicPr>
          <p:cNvPr id="113" name="Google Shape;113;p22"/>
          <p:cNvPicPr preferRelativeResize="0"/>
          <p:nvPr/>
        </p:nvPicPr>
        <p:blipFill>
          <a:blip r:embed="rId3">
            <a:alphaModFix/>
          </a:blip>
          <a:stretch>
            <a:fillRect/>
          </a:stretch>
        </p:blipFill>
        <p:spPr>
          <a:xfrm>
            <a:off x="4929551" y="982850"/>
            <a:ext cx="4038700" cy="37556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3000">
                <a:solidFill>
                  <a:schemeClr val="dk2"/>
                </a:solidFill>
              </a:rPr>
              <a:t>build_engine.py</a:t>
            </a:r>
            <a:endParaRPr sz="3600"/>
          </a:p>
        </p:txBody>
      </p:sp>
      <p:sp>
        <p:nvSpPr>
          <p:cNvPr id="119" name="Google Shape;119;p23"/>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file transform weight file (*pb) into engine file</a:t>
            </a:r>
            <a:endParaRPr/>
          </a:p>
          <a:p>
            <a:pPr indent="0" lvl="0" marL="0" rtl="0" algn="l">
              <a:spcBef>
                <a:spcPts val="1600"/>
              </a:spcBef>
              <a:spcAft>
                <a:spcPts val="0"/>
              </a:spcAft>
              <a:buNone/>
            </a:pPr>
            <a:r>
              <a:rPr lang="en"/>
              <a:t>I change the number of classes in NMS (5 traffic signs + background)</a:t>
            </a:r>
            <a:endParaRPr/>
          </a:p>
          <a:p>
            <a:pPr indent="0" lvl="0" marL="0" rtl="0" algn="l">
              <a:spcBef>
                <a:spcPts val="1600"/>
              </a:spcBef>
              <a:spcAft>
                <a:spcPts val="0"/>
              </a:spcAft>
              <a:buNone/>
            </a:pPr>
            <a:r>
              <a:rPr lang="en"/>
              <a:t>Furthermore, I add the four lines of code after the final return. (Please use the tensorflow 1.15.2 version to train your model) Cannot make sure that the code is working on the other version.</a:t>
            </a:r>
            <a:endParaRPr/>
          </a:p>
          <a:p>
            <a:pPr indent="0" lvl="0" marL="0" rtl="0" algn="l">
              <a:spcBef>
                <a:spcPts val="1600"/>
              </a:spcBef>
              <a:spcAft>
                <a:spcPts val="1600"/>
              </a:spcAft>
              <a:buNone/>
            </a:pPr>
            <a:r>
              <a:rPr lang="en"/>
              <a:t>(Verified on Tensorflow 1.15.2 version)</a:t>
            </a:r>
            <a:endParaRPr/>
          </a:p>
        </p:txBody>
      </p:sp>
      <p:pic>
        <p:nvPicPr>
          <p:cNvPr id="120" name="Google Shape;120;p23"/>
          <p:cNvPicPr preferRelativeResize="0"/>
          <p:nvPr/>
        </p:nvPicPr>
        <p:blipFill>
          <a:blip r:embed="rId3">
            <a:alphaModFix/>
          </a:blip>
          <a:stretch>
            <a:fillRect/>
          </a:stretch>
        </p:blipFill>
        <p:spPr>
          <a:xfrm>
            <a:off x="3627638" y="175775"/>
            <a:ext cx="4893405" cy="976700"/>
          </a:xfrm>
          <a:prstGeom prst="rect">
            <a:avLst/>
          </a:prstGeom>
          <a:noFill/>
          <a:ln>
            <a:noFill/>
          </a:ln>
        </p:spPr>
      </p:pic>
      <p:pic>
        <p:nvPicPr>
          <p:cNvPr id="121" name="Google Shape;121;p23"/>
          <p:cNvPicPr preferRelativeResize="0"/>
          <p:nvPr/>
        </p:nvPicPr>
        <p:blipFill>
          <a:blip r:embed="rId4">
            <a:alphaModFix/>
          </a:blip>
          <a:stretch>
            <a:fillRect/>
          </a:stretch>
        </p:blipFill>
        <p:spPr>
          <a:xfrm>
            <a:off x="4868400" y="1272925"/>
            <a:ext cx="3697125" cy="2597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 on Tensorrt_demos(Yolov4-tiny-416)</a:t>
            </a:r>
            <a:endParaRPr/>
          </a:p>
          <a:p>
            <a:pPr indent="0" lvl="0" marL="0" rtl="0" algn="l">
              <a:spcBef>
                <a:spcPts val="0"/>
              </a:spcBef>
              <a:spcAft>
                <a:spcPts val="0"/>
              </a:spcAft>
              <a:buNone/>
            </a:pPr>
            <a:r>
              <a:t/>
            </a:r>
            <a:endParaRPr/>
          </a:p>
        </p:txBody>
      </p:sp>
      <p:sp>
        <p:nvSpPr>
          <p:cNvPr id="127" name="Google Shape;127;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trt_yolo.py</a:t>
            </a:r>
            <a:endParaRPr/>
          </a:p>
          <a:p>
            <a:pPr indent="-342900" lvl="0" marL="457200" rtl="0" algn="l">
              <a:spcBef>
                <a:spcPts val="0"/>
              </a:spcBef>
              <a:spcAft>
                <a:spcPts val="0"/>
              </a:spcAft>
              <a:buSzPts val="1800"/>
              <a:buAutoNum type="arabicPeriod"/>
            </a:pPr>
            <a:r>
              <a:rPr lang="en"/>
              <a:t>In utils dir</a:t>
            </a:r>
            <a:endParaRPr/>
          </a:p>
          <a:p>
            <a:pPr indent="-317500" lvl="1" marL="914400" rtl="0" algn="l">
              <a:spcBef>
                <a:spcPts val="0"/>
              </a:spcBef>
              <a:spcAft>
                <a:spcPts val="0"/>
              </a:spcAft>
              <a:buSzPts val="1400"/>
              <a:buAutoNum type="alphaLcPeriod"/>
            </a:pPr>
            <a:r>
              <a:rPr lang="en"/>
              <a:t>yolo_classes.py</a:t>
            </a:r>
            <a:endParaRPr/>
          </a:p>
          <a:p>
            <a:pPr indent="0" lvl="0" marL="45720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600">
                <a:solidFill>
                  <a:schemeClr val="dk2"/>
                </a:solidFill>
              </a:rPr>
              <a:t>yolo_classes.py</a:t>
            </a:r>
            <a:endParaRPr sz="2600">
              <a:solidFill>
                <a:schemeClr val="dk2"/>
              </a:solidFill>
            </a:endParaRPr>
          </a:p>
          <a:p>
            <a:pPr indent="0" lvl="0" marL="0" rtl="0" algn="l">
              <a:spcBef>
                <a:spcPts val="1600"/>
              </a:spcBef>
              <a:spcAft>
                <a:spcPts val="0"/>
              </a:spcAft>
              <a:buNone/>
            </a:pPr>
            <a:r>
              <a:t/>
            </a:r>
            <a:endParaRPr/>
          </a:p>
        </p:txBody>
      </p:sp>
      <p:sp>
        <p:nvSpPr>
          <p:cNvPr id="133" name="Google Shape;133;p25"/>
          <p:cNvSpPr txBox="1"/>
          <p:nvPr>
            <p:ph idx="1" type="body"/>
          </p:nvPr>
        </p:nvSpPr>
        <p:spPr>
          <a:xfrm>
            <a:off x="311700" y="1244300"/>
            <a:ext cx="3376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file stores the class names. I add a list called TRAFFIC_CLSSS_LIST including fix class names (5 traffic signs)</a:t>
            </a:r>
            <a:endParaRPr/>
          </a:p>
          <a:p>
            <a:pPr indent="0" lvl="0" marL="0" rtl="0" algn="l">
              <a:spcBef>
                <a:spcPts val="1600"/>
              </a:spcBef>
              <a:spcAft>
                <a:spcPts val="0"/>
              </a:spcAft>
              <a:buClr>
                <a:schemeClr val="dk1"/>
              </a:buClr>
              <a:buSzPts val="1100"/>
              <a:buFont typeface="Arial"/>
              <a:buNone/>
            </a:pPr>
            <a:r>
              <a:rPr lang="en"/>
              <a:t>If you want to use your own built-in classes, free to create a list and add all your class names then copy the code besides. (Replace my list name with yours)</a:t>
            </a:r>
            <a:endParaRPr/>
          </a:p>
          <a:p>
            <a:pPr indent="0" lvl="0" marL="0" rtl="0" algn="l">
              <a:spcBef>
                <a:spcPts val="1600"/>
              </a:spcBef>
              <a:spcAft>
                <a:spcPts val="1600"/>
              </a:spcAft>
              <a:buNone/>
            </a:pPr>
            <a:r>
              <a:t/>
            </a:r>
            <a:endParaRPr/>
          </a:p>
        </p:txBody>
      </p:sp>
      <p:pic>
        <p:nvPicPr>
          <p:cNvPr id="134" name="Google Shape;134;p25"/>
          <p:cNvPicPr preferRelativeResize="0"/>
          <p:nvPr/>
        </p:nvPicPr>
        <p:blipFill>
          <a:blip r:embed="rId3">
            <a:alphaModFix/>
          </a:blip>
          <a:stretch>
            <a:fillRect/>
          </a:stretch>
        </p:blipFill>
        <p:spPr>
          <a:xfrm>
            <a:off x="3880550" y="1331810"/>
            <a:ext cx="5190250" cy="26584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trt_yolo.py</a:t>
            </a:r>
            <a:endParaRPr/>
          </a:p>
        </p:txBody>
      </p:sp>
      <p:sp>
        <p:nvSpPr>
          <p:cNvPr id="140" name="Google Shape;140;p26"/>
          <p:cNvSpPr txBox="1"/>
          <p:nvPr>
            <p:ph idx="1" type="body"/>
          </p:nvPr>
        </p:nvSpPr>
        <p:spPr>
          <a:xfrm>
            <a:off x="311700" y="1152475"/>
            <a:ext cx="4460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This file will run the built engine file</a:t>
            </a:r>
            <a:endParaRPr/>
          </a:p>
          <a:p>
            <a:pPr indent="0" lvl="0" marL="457200" rtl="0" algn="l">
              <a:spcBef>
                <a:spcPts val="1600"/>
              </a:spcBef>
              <a:spcAft>
                <a:spcPts val="0"/>
              </a:spcAft>
              <a:buClr>
                <a:schemeClr val="dk1"/>
              </a:buClr>
              <a:buSzPts val="1100"/>
              <a:buFont typeface="Arial"/>
              <a:buNone/>
            </a:pPr>
            <a:r>
              <a:rPr lang="en"/>
              <a:t>and visualize the  bounding box</a:t>
            </a:r>
            <a:endParaRPr/>
          </a:p>
          <a:p>
            <a:pPr indent="0" lvl="0" marL="457200" rtl="0" algn="l">
              <a:spcBef>
                <a:spcPts val="1600"/>
              </a:spcBef>
              <a:spcAft>
                <a:spcPts val="0"/>
              </a:spcAft>
              <a:buClr>
                <a:schemeClr val="dk1"/>
              </a:buClr>
              <a:buSzPts val="1100"/>
              <a:buFont typeface="Arial"/>
              <a:buNone/>
            </a:pPr>
            <a:r>
              <a:rPr lang="en"/>
              <a:t>I add a line code to flip the camera windows:</a:t>
            </a:r>
            <a:endParaRPr/>
          </a:p>
          <a:p>
            <a:pPr indent="0" lvl="0" marL="457200" rtl="0" algn="l">
              <a:spcBef>
                <a:spcPts val="1600"/>
              </a:spcBef>
              <a:spcAft>
                <a:spcPts val="0"/>
              </a:spcAft>
              <a:buNone/>
            </a:pPr>
            <a:r>
              <a:rPr lang="en"/>
              <a:t>Img = cv2.flip(img, -1)</a:t>
            </a:r>
            <a:endParaRPr/>
          </a:p>
          <a:p>
            <a:pPr indent="-342900" lvl="0" marL="457200" rtl="0" algn="l">
              <a:spcBef>
                <a:spcPts val="1600"/>
              </a:spcBef>
              <a:spcAft>
                <a:spcPts val="0"/>
              </a:spcAft>
              <a:buSzPts val="1800"/>
              <a:buAutoNum type="arabicPeriod"/>
            </a:pPr>
            <a:r>
              <a:rPr lang="en"/>
              <a:t>Change the default number to the number of your list(my list includes 5 signs =&gt; default=5)</a:t>
            </a:r>
            <a:endParaRPr/>
          </a:p>
        </p:txBody>
      </p:sp>
      <p:pic>
        <p:nvPicPr>
          <p:cNvPr id="141" name="Google Shape;141;p26"/>
          <p:cNvPicPr preferRelativeResize="0"/>
          <p:nvPr/>
        </p:nvPicPr>
        <p:blipFill>
          <a:blip r:embed="rId3">
            <a:alphaModFix/>
          </a:blip>
          <a:stretch>
            <a:fillRect/>
          </a:stretch>
        </p:blipFill>
        <p:spPr>
          <a:xfrm>
            <a:off x="5358800" y="211250"/>
            <a:ext cx="2588751" cy="2130850"/>
          </a:xfrm>
          <a:prstGeom prst="rect">
            <a:avLst/>
          </a:prstGeom>
          <a:noFill/>
          <a:ln>
            <a:noFill/>
          </a:ln>
        </p:spPr>
      </p:pic>
      <p:pic>
        <p:nvPicPr>
          <p:cNvPr id="142" name="Google Shape;142;p26"/>
          <p:cNvPicPr preferRelativeResize="0"/>
          <p:nvPr/>
        </p:nvPicPr>
        <p:blipFill>
          <a:blip r:embed="rId4">
            <a:alphaModFix/>
          </a:blip>
          <a:stretch>
            <a:fillRect/>
          </a:stretch>
        </p:blipFill>
        <p:spPr>
          <a:xfrm>
            <a:off x="4622949" y="2571749"/>
            <a:ext cx="4279825" cy="2461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Procress:</a:t>
            </a:r>
            <a:endParaRPr/>
          </a:p>
          <a:p>
            <a:pPr indent="0" lvl="0" marL="0" rtl="0" algn="l">
              <a:spcBef>
                <a:spcPts val="0"/>
              </a:spcBef>
              <a:spcAft>
                <a:spcPts val="0"/>
              </a:spcAft>
              <a:buNone/>
            </a:pPr>
            <a:r>
              <a:t/>
            </a:r>
            <a:endParaRPr/>
          </a:p>
        </p:txBody>
      </p:sp>
      <p:sp>
        <p:nvSpPr>
          <p:cNvPr id="148" name="Google Shape;148;p27"/>
          <p:cNvSpPr txBox="1"/>
          <p:nvPr>
            <p:ph idx="1" type="body"/>
          </p:nvPr>
        </p:nvSpPr>
        <p:spPr>
          <a:xfrm>
            <a:off x="311700" y="11708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Collecting data: Creating a dataset for five traffic signs</a:t>
            </a:r>
            <a:endParaRPr/>
          </a:p>
          <a:p>
            <a:pPr indent="-342900" lvl="0" marL="457200" rtl="0" algn="l">
              <a:spcBef>
                <a:spcPts val="0"/>
              </a:spcBef>
              <a:spcAft>
                <a:spcPts val="0"/>
              </a:spcAft>
              <a:buSzPts val="1800"/>
              <a:buAutoNum type="arabicPeriod"/>
            </a:pPr>
            <a:r>
              <a:rPr lang="en"/>
              <a:t>Label the images</a:t>
            </a:r>
            <a:endParaRPr/>
          </a:p>
          <a:p>
            <a:pPr indent="-342900" lvl="0" marL="457200" rtl="0" algn="l">
              <a:spcBef>
                <a:spcPts val="0"/>
              </a:spcBef>
              <a:spcAft>
                <a:spcPts val="0"/>
              </a:spcAft>
              <a:buSzPts val="1800"/>
              <a:buAutoNum type="arabicPeriod"/>
            </a:pPr>
            <a:r>
              <a:rPr lang="en"/>
              <a:t>Data augment</a:t>
            </a:r>
            <a:endParaRPr/>
          </a:p>
          <a:p>
            <a:pPr indent="-342900" lvl="0" marL="457200" rtl="0" algn="l">
              <a:spcBef>
                <a:spcPts val="0"/>
              </a:spcBef>
              <a:spcAft>
                <a:spcPts val="0"/>
              </a:spcAft>
              <a:buSzPts val="1800"/>
              <a:buAutoNum type="arabicPeriod"/>
            </a:pPr>
            <a:r>
              <a:rPr lang="en"/>
              <a:t>Selecting suitable model</a:t>
            </a:r>
            <a:endParaRPr/>
          </a:p>
          <a:p>
            <a:pPr indent="-342900" lvl="0" marL="457200" rtl="0" algn="l">
              <a:spcBef>
                <a:spcPts val="0"/>
              </a:spcBef>
              <a:spcAft>
                <a:spcPts val="0"/>
              </a:spcAft>
              <a:buSzPts val="1800"/>
              <a:buAutoNum type="arabicPeriod"/>
            </a:pPr>
            <a:r>
              <a:rPr lang="en"/>
              <a:t>Training the model</a:t>
            </a:r>
            <a:endParaRPr/>
          </a:p>
          <a:p>
            <a:pPr indent="-342900" lvl="0" marL="457200" rtl="0" algn="l">
              <a:spcBef>
                <a:spcPts val="0"/>
              </a:spcBef>
              <a:spcAft>
                <a:spcPts val="0"/>
              </a:spcAft>
              <a:buSzPts val="1800"/>
              <a:buAutoNum type="arabicPeriod"/>
            </a:pPr>
            <a:r>
              <a:rPr lang="en"/>
              <a:t>Evaluating the trained model on Jeson Nano</a:t>
            </a:r>
            <a:endParaRPr/>
          </a:p>
          <a:p>
            <a:pPr indent="-342900" lvl="0" marL="457200" rtl="0" algn="l">
              <a:spcBef>
                <a:spcPts val="0"/>
              </a:spcBef>
              <a:spcAft>
                <a:spcPts val="0"/>
              </a:spcAft>
              <a:buSzPts val="1800"/>
              <a:buAutoNum type="arabicPeriod"/>
            </a:pPr>
            <a:r>
              <a:rPr lang="en"/>
              <a:t>Improving the model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Collecting Data</a:t>
            </a:r>
            <a:endParaRPr/>
          </a:p>
        </p:txBody>
      </p:sp>
      <p:sp>
        <p:nvSpPr>
          <p:cNvPr id="154" name="Google Shape;154;p28"/>
          <p:cNvSpPr txBox="1"/>
          <p:nvPr>
            <p:ph idx="1" type="body"/>
          </p:nvPr>
        </p:nvSpPr>
        <p:spPr>
          <a:xfrm>
            <a:off x="311700" y="1172825"/>
            <a:ext cx="3432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Collect 974 in total 224 x 224 raw image by using jetbot camera</a:t>
            </a:r>
            <a:endParaRPr/>
          </a:p>
          <a:p>
            <a:pPr indent="0" lvl="0" marL="457200" rtl="0" algn="l">
              <a:spcBef>
                <a:spcPts val="1600"/>
              </a:spcBef>
              <a:spcAft>
                <a:spcPts val="0"/>
              </a:spcAft>
              <a:buNone/>
            </a:pPr>
            <a:r>
              <a:rPr lang="en"/>
              <a:t>Below link are source images</a:t>
            </a:r>
            <a:endParaRPr/>
          </a:p>
          <a:p>
            <a:pPr indent="0" lvl="0" marL="457200" rtl="0" algn="l">
              <a:spcBef>
                <a:spcPts val="1600"/>
              </a:spcBef>
              <a:spcAft>
                <a:spcPts val="0"/>
              </a:spcAft>
              <a:buNone/>
            </a:pPr>
            <a:r>
              <a:rPr lang="en" u="sng">
                <a:solidFill>
                  <a:schemeClr val="hlink"/>
                </a:solidFill>
                <a:hlinkClick r:id="rId3"/>
              </a:rPr>
              <a:t>https://drive.google.com/file/d/1QVxLXl9VznPFaaA0m6bTjNtkJx_Yc6mv/view?usp=sharing</a:t>
            </a:r>
            <a:r>
              <a:rPr lang="en"/>
              <a:t>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155" name="Google Shape;155;p28"/>
          <p:cNvPicPr preferRelativeResize="0"/>
          <p:nvPr/>
        </p:nvPicPr>
        <p:blipFill>
          <a:blip r:embed="rId4">
            <a:alphaModFix/>
          </a:blip>
          <a:stretch>
            <a:fillRect/>
          </a:stretch>
        </p:blipFill>
        <p:spPr>
          <a:xfrm>
            <a:off x="4572000" y="1017713"/>
            <a:ext cx="4402645" cy="382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Label the image</a:t>
            </a:r>
            <a:endParaRPr/>
          </a:p>
        </p:txBody>
      </p:sp>
      <p:sp>
        <p:nvSpPr>
          <p:cNvPr id="161" name="Google Shape;161;p29"/>
          <p:cNvSpPr txBox="1"/>
          <p:nvPr>
            <p:ph idx="1" type="body"/>
          </p:nvPr>
        </p:nvSpPr>
        <p:spPr>
          <a:xfrm>
            <a:off x="311700" y="1152475"/>
            <a:ext cx="4323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Downloads Labellmg</a:t>
            </a:r>
            <a:endParaRPr/>
          </a:p>
          <a:p>
            <a:pPr indent="457200" lvl="0" marL="0" rtl="0" algn="l">
              <a:spcBef>
                <a:spcPts val="1600"/>
              </a:spcBef>
              <a:spcAft>
                <a:spcPts val="0"/>
              </a:spcAft>
              <a:buNone/>
            </a:pPr>
            <a:r>
              <a:rPr lang="en" sz="1100" u="sng">
                <a:solidFill>
                  <a:schemeClr val="hlink"/>
                </a:solidFill>
                <a:hlinkClick r:id="rId3"/>
              </a:rPr>
              <a:t>https://github.com/tzutalin/labelImg</a:t>
            </a:r>
            <a:endParaRPr/>
          </a:p>
          <a:p>
            <a:pPr indent="-342900" lvl="0" marL="457200" rtl="0" algn="l">
              <a:spcBef>
                <a:spcPts val="1600"/>
              </a:spcBef>
              <a:spcAft>
                <a:spcPts val="0"/>
              </a:spcAft>
              <a:buSzPts val="1800"/>
              <a:buAutoNum type="arabicPeriod"/>
            </a:pPr>
            <a:r>
              <a:rPr lang="en"/>
              <a:t>Label the images (please check the github ReadMe file)</a:t>
            </a:r>
            <a:endParaRPr/>
          </a:p>
          <a:p>
            <a:pPr indent="0" lvl="0" marL="0" rtl="0" algn="l">
              <a:spcBef>
                <a:spcPts val="1600"/>
              </a:spcBef>
              <a:spcAft>
                <a:spcPts val="1600"/>
              </a:spcAft>
              <a:buNone/>
            </a:pPr>
            <a:r>
              <a:t/>
            </a:r>
            <a:endParaRPr/>
          </a:p>
        </p:txBody>
      </p:sp>
      <p:pic>
        <p:nvPicPr>
          <p:cNvPr id="162" name="Google Shape;162;p29"/>
          <p:cNvPicPr preferRelativeResize="0"/>
          <p:nvPr/>
        </p:nvPicPr>
        <p:blipFill>
          <a:blip r:embed="rId4">
            <a:alphaModFix/>
          </a:blip>
          <a:stretch>
            <a:fillRect/>
          </a:stretch>
        </p:blipFill>
        <p:spPr>
          <a:xfrm>
            <a:off x="998100" y="2843275"/>
            <a:ext cx="1613825" cy="1812700"/>
          </a:xfrm>
          <a:prstGeom prst="rect">
            <a:avLst/>
          </a:prstGeom>
          <a:noFill/>
          <a:ln>
            <a:noFill/>
          </a:ln>
        </p:spPr>
      </p:pic>
      <p:pic>
        <p:nvPicPr>
          <p:cNvPr id="163" name="Google Shape;163;p29"/>
          <p:cNvPicPr preferRelativeResize="0"/>
          <p:nvPr/>
        </p:nvPicPr>
        <p:blipFill>
          <a:blip r:embed="rId5">
            <a:alphaModFix/>
          </a:blip>
          <a:stretch>
            <a:fillRect/>
          </a:stretch>
        </p:blipFill>
        <p:spPr>
          <a:xfrm>
            <a:off x="4635000" y="298313"/>
            <a:ext cx="4204201" cy="22230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Augmentation</a:t>
            </a:r>
            <a:endParaRPr/>
          </a:p>
        </p:txBody>
      </p:sp>
      <p:sp>
        <p:nvSpPr>
          <p:cNvPr id="169" name="Google Shape;169;p30"/>
          <p:cNvSpPr txBox="1"/>
          <p:nvPr>
            <p:ph idx="1" type="body"/>
          </p:nvPr>
        </p:nvSpPr>
        <p:spPr>
          <a:xfrm>
            <a:off x="421725" y="1451700"/>
            <a:ext cx="6835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Create a roboflow account and update the label files(xml) and source images to the website</a:t>
            </a:r>
            <a:endParaRPr/>
          </a:p>
          <a:p>
            <a:pPr indent="0" lvl="0" marL="0" rtl="0" algn="l">
              <a:spcBef>
                <a:spcPts val="1600"/>
              </a:spcBef>
              <a:spcAft>
                <a:spcPts val="0"/>
              </a:spcAft>
              <a:buNone/>
            </a:pPr>
            <a:r>
              <a:rPr lang="en"/>
              <a:t>       </a:t>
            </a:r>
            <a:r>
              <a:rPr lang="en" u="sng">
                <a:solidFill>
                  <a:schemeClr val="hlink"/>
                </a:solidFill>
                <a:hlinkClick r:id="rId3"/>
              </a:rPr>
              <a:t>https://app.roboflow.com/</a:t>
            </a:r>
            <a:r>
              <a:rPr lang="en"/>
              <a:t> </a:t>
            </a:r>
            <a:endParaRPr/>
          </a:p>
          <a:p>
            <a:pPr indent="-342900" lvl="0" marL="457200" rtl="0" algn="l">
              <a:spcBef>
                <a:spcPts val="1600"/>
              </a:spcBef>
              <a:spcAft>
                <a:spcPts val="0"/>
              </a:spcAft>
              <a:buSzPts val="1800"/>
              <a:buAutoNum type="arabicPeriod"/>
            </a:pPr>
            <a:r>
              <a:rPr lang="en"/>
              <a:t>Roboflow can automatically do data augmentation and transform to desired format version for your</a:t>
            </a:r>
            <a:endParaRPr/>
          </a:p>
          <a:p>
            <a:pPr indent="0" lvl="0" marL="0" rtl="0" algn="l">
              <a:spcBef>
                <a:spcPts val="1600"/>
              </a:spcBef>
              <a:spcAft>
                <a:spcPts val="1600"/>
              </a:spcAft>
              <a:buNone/>
            </a:pPr>
            <a:r>
              <a:rPr lang="en"/>
              <a:t>       Please see the website guide tour</a:t>
            </a:r>
            <a:endParaRPr/>
          </a:p>
        </p:txBody>
      </p:sp>
      <p:pic>
        <p:nvPicPr>
          <p:cNvPr id="170" name="Google Shape;170;p30"/>
          <p:cNvPicPr preferRelativeResize="0"/>
          <p:nvPr/>
        </p:nvPicPr>
        <p:blipFill>
          <a:blip r:embed="rId4">
            <a:alphaModFix/>
          </a:blip>
          <a:stretch>
            <a:fillRect/>
          </a:stretch>
        </p:blipFill>
        <p:spPr>
          <a:xfrm>
            <a:off x="5786800" y="84362"/>
            <a:ext cx="3045499" cy="144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rPr>
              <a:t>Selecting suitable model</a:t>
            </a:r>
            <a:endParaRPr>
              <a:solidFill>
                <a:schemeClr val="dk2"/>
              </a:solidFill>
            </a:endParaRPr>
          </a:p>
          <a:p>
            <a:pPr indent="0" lvl="0" marL="0" rtl="0" algn="l">
              <a:spcBef>
                <a:spcPts val="1600"/>
              </a:spcBef>
              <a:spcAft>
                <a:spcPts val="0"/>
              </a:spcAft>
              <a:buNone/>
            </a:pPr>
            <a:r>
              <a:t/>
            </a:r>
            <a:endParaRPr/>
          </a:p>
        </p:txBody>
      </p:sp>
      <p:sp>
        <p:nvSpPr>
          <p:cNvPr id="176" name="Google Shape;176;p31"/>
          <p:cNvSpPr txBox="1"/>
          <p:nvPr>
            <p:ph idx="1" type="body"/>
          </p:nvPr>
        </p:nvSpPr>
        <p:spPr>
          <a:xfrm>
            <a:off x="311700" y="1152475"/>
            <a:ext cx="2513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Yolov3 vs SSDmobilev2 vs Yolov4</a:t>
            </a:r>
            <a:endParaRPr/>
          </a:p>
        </p:txBody>
      </p:sp>
      <p:pic>
        <p:nvPicPr>
          <p:cNvPr id="177" name="Google Shape;177;p31"/>
          <p:cNvPicPr preferRelativeResize="0"/>
          <p:nvPr/>
        </p:nvPicPr>
        <p:blipFill>
          <a:blip r:embed="rId3">
            <a:alphaModFix/>
          </a:blip>
          <a:stretch>
            <a:fillRect/>
          </a:stretch>
        </p:blipFill>
        <p:spPr>
          <a:xfrm>
            <a:off x="2918650" y="1017727"/>
            <a:ext cx="6088100" cy="40705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61" name="Google Shape;61;p14"/>
          <p:cNvSpPr txBox="1"/>
          <p:nvPr>
            <p:ph idx="1" type="body"/>
          </p:nvPr>
        </p:nvSpPr>
        <p:spPr>
          <a:xfrm>
            <a:off x="412575" y="1311300"/>
            <a:ext cx="8806800" cy="3179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Goal</a:t>
            </a:r>
            <a:endParaRPr sz="2400"/>
          </a:p>
          <a:p>
            <a:pPr indent="-381000" lvl="0" marL="457200" rtl="0" algn="l">
              <a:spcBef>
                <a:spcPts val="0"/>
              </a:spcBef>
              <a:spcAft>
                <a:spcPts val="0"/>
              </a:spcAft>
              <a:buSzPts val="2400"/>
              <a:buAutoNum type="arabicPeriod"/>
            </a:pPr>
            <a:r>
              <a:rPr lang="en" sz="2400"/>
              <a:t>Set up and Instructions</a:t>
            </a:r>
            <a:endParaRPr sz="2400"/>
          </a:p>
          <a:p>
            <a:pPr indent="-381000" lvl="0" marL="457200" rtl="0" algn="l">
              <a:spcBef>
                <a:spcPts val="0"/>
              </a:spcBef>
              <a:spcAft>
                <a:spcPts val="0"/>
              </a:spcAft>
              <a:buSzPts val="2400"/>
              <a:buAutoNum type="arabicPeriod"/>
            </a:pPr>
            <a:r>
              <a:rPr lang="en" sz="2400"/>
              <a:t>Process</a:t>
            </a:r>
            <a:endParaRPr sz="2400"/>
          </a:p>
          <a:p>
            <a:pPr indent="-381000" lvl="0" marL="457200" rtl="0" algn="l">
              <a:spcBef>
                <a:spcPts val="0"/>
              </a:spcBef>
              <a:spcAft>
                <a:spcPts val="0"/>
              </a:spcAft>
              <a:buSzPts val="2400"/>
              <a:buAutoNum type="arabicPeriod"/>
            </a:pPr>
            <a:r>
              <a:rPr lang="en" sz="2400"/>
              <a:t>Particular Progress</a:t>
            </a:r>
            <a:endParaRPr sz="2400"/>
          </a:p>
          <a:p>
            <a:pPr indent="-381000" lvl="1" marL="914400" rtl="0" algn="l">
              <a:spcBef>
                <a:spcPts val="0"/>
              </a:spcBef>
              <a:spcAft>
                <a:spcPts val="0"/>
              </a:spcAft>
              <a:buSzPts val="2400"/>
              <a:buAutoNum type="alphaLcPeriod"/>
            </a:pPr>
            <a:r>
              <a:rPr lang="en" sz="2400"/>
              <a:t>s</a:t>
            </a:r>
            <a:r>
              <a:rPr lang="en" sz="2400"/>
              <a:t>sd mobilenetv2</a:t>
            </a:r>
            <a:endParaRPr sz="2400"/>
          </a:p>
          <a:p>
            <a:pPr indent="-381000" lvl="1" marL="914400" rtl="0" algn="l">
              <a:spcBef>
                <a:spcPts val="0"/>
              </a:spcBef>
              <a:spcAft>
                <a:spcPts val="0"/>
              </a:spcAft>
              <a:buSzPts val="2400"/>
              <a:buAutoNum type="alphaLcPeriod"/>
            </a:pPr>
            <a:r>
              <a:rPr lang="en" sz="2400"/>
              <a:t>Yolov4 tiny 416</a:t>
            </a:r>
            <a:endParaRPr sz="2400"/>
          </a:p>
          <a:p>
            <a:pPr indent="-381000" lvl="0" marL="457200" rtl="0" algn="l">
              <a:spcBef>
                <a:spcPts val="0"/>
              </a:spcBef>
              <a:spcAft>
                <a:spcPts val="0"/>
              </a:spcAft>
              <a:buSzPts val="2400"/>
              <a:buAutoNum type="arabicPeriod"/>
            </a:pPr>
            <a:r>
              <a:rPr lang="en" sz="2400"/>
              <a:t>Wireless control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our model</a:t>
            </a:r>
            <a:endParaRPr/>
          </a:p>
        </p:txBody>
      </p:sp>
      <p:sp>
        <p:nvSpPr>
          <p:cNvPr id="183" name="Google Shape;183;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You can download tensorflow or pytorch or Darknet then train everything on your computer</a:t>
            </a:r>
            <a:endParaRPr/>
          </a:p>
          <a:p>
            <a:pPr indent="0" lvl="0" marL="914400" rtl="0" algn="l">
              <a:spcBef>
                <a:spcPts val="1600"/>
              </a:spcBef>
              <a:spcAft>
                <a:spcPts val="0"/>
              </a:spcAft>
              <a:buNone/>
            </a:pPr>
            <a:r>
              <a:rPr lang="en" sz="1100" u="sng">
                <a:solidFill>
                  <a:schemeClr val="hlink"/>
                </a:solidFill>
                <a:hlinkClick r:id="rId3"/>
              </a:rPr>
              <a:t>https://jkjung-avt.github.io/hand-detection-tutorial/</a:t>
            </a:r>
            <a:endParaRPr/>
          </a:p>
          <a:p>
            <a:pPr indent="-342900" lvl="0" marL="457200" rtl="0" algn="l">
              <a:spcBef>
                <a:spcPts val="1600"/>
              </a:spcBef>
              <a:spcAft>
                <a:spcPts val="0"/>
              </a:spcAft>
              <a:buSzPts val="1800"/>
              <a:buAutoNum type="arabicPeriod"/>
            </a:pPr>
            <a:r>
              <a:rPr lang="en"/>
              <a:t>Or you can train on the colab (What I did on jetson Nano)</a:t>
            </a:r>
            <a:endParaRPr/>
          </a:p>
          <a:p>
            <a:pPr indent="0" lvl="0" marL="457200" rtl="0" algn="l">
              <a:spcBef>
                <a:spcPts val="1600"/>
              </a:spcBef>
              <a:spcAft>
                <a:spcPts val="0"/>
              </a:spcAft>
              <a:buNone/>
            </a:pPr>
            <a:r>
              <a:rPr lang="en"/>
              <a:t>Below is the link that you can train your model using colab</a:t>
            </a:r>
            <a:endParaRPr/>
          </a:p>
          <a:p>
            <a:pPr indent="0" lvl="0" marL="457200" rtl="0" algn="l">
              <a:spcBef>
                <a:spcPts val="1600"/>
              </a:spcBef>
              <a:spcAft>
                <a:spcPts val="0"/>
              </a:spcAft>
              <a:buNone/>
            </a:pPr>
            <a:r>
              <a:rPr lang="en"/>
              <a:t>Please follow the introduction of each model in colab</a:t>
            </a:r>
            <a:endParaRPr/>
          </a:p>
          <a:p>
            <a:pPr indent="0" lvl="0" marL="914400" rtl="0" algn="l">
              <a:spcBef>
                <a:spcPts val="1600"/>
              </a:spcBef>
              <a:spcAft>
                <a:spcPts val="1600"/>
              </a:spcAft>
              <a:buNone/>
            </a:pPr>
            <a:r>
              <a:rPr lang="en" sz="1100" u="sng">
                <a:solidFill>
                  <a:schemeClr val="hlink"/>
                </a:solidFill>
                <a:hlinkClick r:id="rId4"/>
              </a:rPr>
              <a:t>https://models.roboflow.com/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the model (result)</a:t>
            </a:r>
            <a:endParaRPr/>
          </a:p>
        </p:txBody>
      </p:sp>
      <p:sp>
        <p:nvSpPr>
          <p:cNvPr id="189" name="Google Shape;189;p33"/>
          <p:cNvSpPr txBox="1"/>
          <p:nvPr>
            <p:ph idx="1" type="body"/>
          </p:nvPr>
        </p:nvSpPr>
        <p:spPr>
          <a:xfrm>
            <a:off x="403550" y="10606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Using colab (roboflow ai)</a:t>
            </a:r>
            <a:endParaRPr/>
          </a:p>
          <a:p>
            <a:pPr indent="-317500" lvl="1" marL="914400" rtl="0" algn="l">
              <a:spcBef>
                <a:spcPts val="0"/>
              </a:spcBef>
              <a:spcAft>
                <a:spcPts val="0"/>
              </a:spcAft>
              <a:buSzPts val="1400"/>
              <a:buAutoNum type="alphaLcPeriod"/>
            </a:pPr>
            <a:r>
              <a:rPr lang="en"/>
              <a:t>s</a:t>
            </a:r>
            <a:r>
              <a:rPr lang="en"/>
              <a:t>sdmobilev2 (tensorflow 12 hours)</a:t>
            </a:r>
            <a:endParaRPr/>
          </a:p>
          <a:p>
            <a:pPr indent="-317500" lvl="1" marL="914400" rtl="0" algn="l">
              <a:spcBef>
                <a:spcPts val="0"/>
              </a:spcBef>
              <a:spcAft>
                <a:spcPts val="0"/>
              </a:spcAft>
              <a:buSzPts val="1400"/>
              <a:buAutoNum type="alphaLcPeriod"/>
            </a:pPr>
            <a:r>
              <a:rPr lang="en"/>
              <a:t>Yolov3 darknet 6 hours</a:t>
            </a:r>
            <a:endParaRPr/>
          </a:p>
          <a:p>
            <a:pPr indent="-317500" lvl="1" marL="914400" rtl="0" algn="l">
              <a:spcBef>
                <a:spcPts val="0"/>
              </a:spcBef>
              <a:spcAft>
                <a:spcPts val="0"/>
              </a:spcAft>
              <a:buSzPts val="1400"/>
              <a:buAutoNum type="alphaLcPeriod"/>
            </a:pPr>
            <a:r>
              <a:rPr lang="en"/>
              <a:t>Yolov4 darknet 8 hours vs Yolov4-tiny-416  5 hours</a:t>
            </a:r>
            <a:endParaRPr/>
          </a:p>
          <a:p>
            <a:pPr indent="0" lvl="0" marL="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Evaluating the </a:t>
            </a:r>
            <a:r>
              <a:rPr lang="en"/>
              <a:t>trained model on Jeson Nano</a:t>
            </a:r>
            <a:endParaRPr/>
          </a:p>
          <a:p>
            <a:pPr indent="0" lvl="0" marL="0" rtl="0" algn="l">
              <a:spcBef>
                <a:spcPts val="0"/>
              </a:spcBef>
              <a:spcAft>
                <a:spcPts val="0"/>
              </a:spcAft>
              <a:buNone/>
            </a:pPr>
            <a:r>
              <a:t/>
            </a:r>
            <a:endParaRPr/>
          </a:p>
        </p:txBody>
      </p:sp>
      <p:sp>
        <p:nvSpPr>
          <p:cNvPr id="195" name="Google Shape;195;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Set up the environment: </a:t>
            </a:r>
            <a:endParaRPr/>
          </a:p>
          <a:p>
            <a:pPr indent="-317500" lvl="1" marL="914400" rtl="0" algn="l">
              <a:spcBef>
                <a:spcPts val="0"/>
              </a:spcBef>
              <a:spcAft>
                <a:spcPts val="0"/>
              </a:spcAft>
              <a:buSzPts val="1400"/>
              <a:buAutoNum type="alphaLcPeriod"/>
            </a:pPr>
            <a:r>
              <a:rPr lang="en"/>
              <a:t>tensorflow 1.15.2 object detection API</a:t>
            </a:r>
            <a:endParaRPr/>
          </a:p>
          <a:p>
            <a:pPr indent="-317500" lvl="1" marL="914400" rtl="0" algn="l">
              <a:spcBef>
                <a:spcPts val="0"/>
              </a:spcBef>
              <a:spcAft>
                <a:spcPts val="0"/>
              </a:spcAft>
              <a:buSzPts val="1400"/>
              <a:buAutoNum type="alphaLcPeriod"/>
            </a:pPr>
            <a:r>
              <a:rPr lang="en"/>
              <a:t>Pycuda </a:t>
            </a:r>
            <a:endParaRPr/>
          </a:p>
          <a:p>
            <a:pPr indent="-317500" lvl="1" marL="914400" rtl="0" algn="l">
              <a:spcBef>
                <a:spcPts val="0"/>
              </a:spcBef>
              <a:spcAft>
                <a:spcPts val="0"/>
              </a:spcAft>
              <a:buSzPts val="1400"/>
              <a:buAutoNum type="alphaLcPeriod"/>
            </a:pPr>
            <a:r>
              <a:rPr lang="en"/>
              <a:t>o</a:t>
            </a:r>
            <a:r>
              <a:rPr lang="en"/>
              <a:t>nnx == 1.14</a:t>
            </a:r>
            <a:endParaRPr/>
          </a:p>
          <a:p>
            <a:pPr indent="-342900" lvl="0" marL="457200" rtl="0" algn="l">
              <a:spcBef>
                <a:spcPts val="0"/>
              </a:spcBef>
              <a:spcAft>
                <a:spcPts val="0"/>
              </a:spcAft>
              <a:buSzPts val="1800"/>
              <a:buAutoNum type="arabicPeriod"/>
            </a:pPr>
            <a:r>
              <a:rPr lang="en" sz="1400"/>
              <a:t>Visualization: </a:t>
            </a:r>
            <a:endParaRPr sz="1400"/>
          </a:p>
          <a:p>
            <a:pPr indent="-317500" lvl="1" marL="914400" rtl="0" algn="l">
              <a:spcBef>
                <a:spcPts val="0"/>
              </a:spcBef>
              <a:spcAft>
                <a:spcPts val="0"/>
              </a:spcAft>
              <a:buSzPts val="1400"/>
              <a:buAutoNum type="alphaLcPeriod"/>
            </a:pPr>
            <a:r>
              <a:rPr lang="en"/>
              <a:t>g</a:t>
            </a:r>
            <a:r>
              <a:rPr lang="en"/>
              <a:t>ithub  tensorrt_demos</a:t>
            </a:r>
            <a:endParaRPr/>
          </a:p>
          <a:p>
            <a:pPr indent="-342900" lvl="0" marL="457200" rtl="0" algn="l">
              <a:spcBef>
                <a:spcPts val="0"/>
              </a:spcBef>
              <a:spcAft>
                <a:spcPts val="0"/>
              </a:spcAft>
              <a:buSzPts val="1800"/>
              <a:buAutoNum type="arabicPeriod"/>
            </a:pPr>
            <a:r>
              <a:rPr lang="en"/>
              <a:t>Callback:</a:t>
            </a:r>
            <a:endParaRPr/>
          </a:p>
          <a:p>
            <a:pPr indent="-317500" lvl="1" marL="914400" rtl="0" algn="l">
              <a:spcBef>
                <a:spcPts val="0"/>
              </a:spcBef>
              <a:spcAft>
                <a:spcPts val="0"/>
              </a:spcAft>
              <a:buSzPts val="1400"/>
              <a:buAutoNum type="alphaLcPeriod"/>
            </a:pPr>
            <a:r>
              <a:rPr lang="en"/>
              <a:t>Yolov4 &gt; yolov3 &gt; ssdmobile</a:t>
            </a:r>
            <a:endParaRPr/>
          </a:p>
          <a:p>
            <a:pPr indent="-342900" lvl="0" marL="457200" rtl="0" algn="l">
              <a:spcBef>
                <a:spcPts val="0"/>
              </a:spcBef>
              <a:spcAft>
                <a:spcPts val="0"/>
              </a:spcAft>
              <a:buSzPts val="1800"/>
              <a:buAutoNum type="arabicPeriod"/>
            </a:pPr>
            <a:r>
              <a:rPr lang="en" sz="1400"/>
              <a:t>FPS:</a:t>
            </a:r>
            <a:endParaRPr sz="1400"/>
          </a:p>
          <a:p>
            <a:pPr indent="-317500" lvl="1" marL="914400" rtl="0" algn="l">
              <a:spcBef>
                <a:spcPts val="0"/>
              </a:spcBef>
              <a:spcAft>
                <a:spcPts val="0"/>
              </a:spcAft>
              <a:buSzPts val="1400"/>
              <a:buAutoNum type="alphaLcPeriod"/>
            </a:pPr>
            <a:r>
              <a:rPr lang="en"/>
              <a:t>SSdmobilev2 (about 15 FPS) &gt; yolov4 tiny (10 FPS) &gt; yolov4 (4 FPS) &gt; yolov3 (2 FPS)</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Progress(output ssd engine file)</a:t>
            </a:r>
            <a:endParaRPr/>
          </a:p>
          <a:p>
            <a:pPr indent="0" lvl="0" marL="0" rtl="0" algn="l">
              <a:spcBef>
                <a:spcPts val="0"/>
              </a:spcBef>
              <a:spcAft>
                <a:spcPts val="0"/>
              </a:spcAft>
              <a:buNone/>
            </a:pPr>
            <a:r>
              <a:t/>
            </a:r>
            <a:endParaRPr/>
          </a:p>
        </p:txBody>
      </p:sp>
      <p:sp>
        <p:nvSpPr>
          <p:cNvPr id="201" name="Google Shape;201;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After setting up all the packages, you should test given default model first then try your models. Make sure you go through all the default model without any error.</a:t>
            </a:r>
            <a:endParaRPr sz="1400"/>
          </a:p>
          <a:p>
            <a:pPr indent="-317500" lvl="0" marL="457200" rtl="0" algn="l">
              <a:spcBef>
                <a:spcPts val="0"/>
              </a:spcBef>
              <a:spcAft>
                <a:spcPts val="0"/>
              </a:spcAft>
              <a:buSzPts val="1400"/>
              <a:buAutoNum type="arabicPeriod"/>
            </a:pPr>
            <a:r>
              <a:rPr lang="en" sz="1400"/>
              <a:t>Do the modification on the code(see previous slides)</a:t>
            </a:r>
            <a:endParaRPr sz="1400"/>
          </a:p>
          <a:p>
            <a:pPr indent="-317500" lvl="0" marL="457200" rtl="0" algn="l">
              <a:spcBef>
                <a:spcPts val="0"/>
              </a:spcBef>
              <a:spcAft>
                <a:spcPts val="0"/>
              </a:spcAft>
              <a:buSzPts val="1400"/>
              <a:buAutoNum type="arabicPeriod"/>
            </a:pPr>
            <a:r>
              <a:rPr lang="en" sz="1400"/>
              <a:t>Update your trained weight file (for example frozen_graph.pb) below the SSD directory</a:t>
            </a:r>
            <a:endParaRPr sz="1400"/>
          </a:p>
          <a:p>
            <a:pPr indent="-317500" lvl="0" marL="457200" rtl="0" algn="l">
              <a:spcBef>
                <a:spcPts val="0"/>
              </a:spcBef>
              <a:spcAft>
                <a:spcPts val="0"/>
              </a:spcAft>
              <a:buSzPts val="1400"/>
              <a:buAutoNum type="arabicPeriod"/>
            </a:pPr>
            <a:r>
              <a:rPr lang="en" sz="1400"/>
              <a:t>Rename your file into </a:t>
            </a:r>
            <a:r>
              <a:rPr lang="en" sz="1400">
                <a:solidFill>
                  <a:srgbClr val="24292E"/>
                </a:solidFill>
                <a:highlight>
                  <a:srgbClr val="FFFFFF"/>
                </a:highlight>
              </a:rPr>
              <a:t>ssd_mobilenet_v2_coco then</a:t>
            </a:r>
            <a:endParaRPr sz="1400">
              <a:solidFill>
                <a:srgbClr val="24292E"/>
              </a:solidFill>
              <a:highlight>
                <a:srgbClr val="FFFFFF"/>
              </a:highlight>
            </a:endParaRPr>
          </a:p>
          <a:p>
            <a:pPr indent="0" lvl="0" marL="457200" rtl="0" algn="l">
              <a:spcBef>
                <a:spcPts val="1600"/>
              </a:spcBef>
              <a:spcAft>
                <a:spcPts val="0"/>
              </a:spcAft>
              <a:buNone/>
            </a:pPr>
            <a:r>
              <a:rPr lang="en" sz="1400">
                <a:solidFill>
                  <a:srgbClr val="24292E"/>
                </a:solidFill>
                <a:highlight>
                  <a:srgbClr val="FFFFFF"/>
                </a:highlight>
              </a:rPr>
              <a:t>Go to dir ssd then</a:t>
            </a:r>
            <a:endParaRPr sz="1400">
              <a:solidFill>
                <a:srgbClr val="24292E"/>
              </a:solidFill>
              <a:highlight>
                <a:srgbClr val="FFFFFF"/>
              </a:highlight>
            </a:endParaRPr>
          </a:p>
          <a:p>
            <a:pPr indent="0" lvl="0" marL="457200" rtl="0" algn="l">
              <a:spcBef>
                <a:spcPts val="1600"/>
              </a:spcBef>
              <a:spcAft>
                <a:spcPts val="0"/>
              </a:spcAft>
              <a:buNone/>
            </a:pPr>
            <a:r>
              <a:rPr lang="en" sz="1400">
                <a:solidFill>
                  <a:srgbClr val="24292E"/>
                </a:solidFill>
                <a:highlight>
                  <a:srgbClr val="FFFFFF"/>
                </a:highlight>
              </a:rPr>
              <a:t>Type command: </a:t>
            </a:r>
            <a:endParaRPr sz="1400">
              <a:solidFill>
                <a:srgbClr val="24292E"/>
              </a:solidFill>
              <a:highlight>
                <a:srgbClr val="FFFFFF"/>
              </a:highlight>
            </a:endParaRPr>
          </a:p>
          <a:p>
            <a:pPr indent="0" lvl="0" marL="457200" rtl="0" algn="l">
              <a:spcBef>
                <a:spcPts val="1600"/>
              </a:spcBef>
              <a:spcAft>
                <a:spcPts val="0"/>
              </a:spcAft>
              <a:buNone/>
            </a:pPr>
            <a:r>
              <a:rPr lang="en" sz="1400">
                <a:solidFill>
                  <a:srgbClr val="24292E"/>
                </a:solidFill>
                <a:highlight>
                  <a:srgbClr val="FFFFFF"/>
                </a:highlight>
              </a:rPr>
              <a:t>	</a:t>
            </a:r>
            <a:endParaRPr sz="1400">
              <a:solidFill>
                <a:srgbClr val="24292E"/>
              </a:solidFill>
              <a:highlight>
                <a:srgbClr val="FFFFFF"/>
              </a:highlight>
            </a:endParaRPr>
          </a:p>
          <a:p>
            <a:pPr indent="0" lvl="0" marL="0" rtl="0" algn="l">
              <a:spcBef>
                <a:spcPts val="1600"/>
              </a:spcBef>
              <a:spcAft>
                <a:spcPts val="0"/>
              </a:spcAft>
              <a:buNone/>
            </a:pPr>
            <a:r>
              <a:t/>
            </a:r>
            <a:endParaRPr sz="1400">
              <a:solidFill>
                <a:srgbClr val="24292E"/>
              </a:solidFill>
              <a:highlight>
                <a:srgbClr val="FFFFFF"/>
              </a:highlight>
            </a:endParaRPr>
          </a:p>
          <a:p>
            <a:pPr indent="0" lvl="0" marL="0" rtl="0" algn="l">
              <a:spcBef>
                <a:spcPts val="1600"/>
              </a:spcBef>
              <a:spcAft>
                <a:spcPts val="0"/>
              </a:spcAft>
              <a:buNone/>
            </a:pPr>
            <a:r>
              <a:rPr lang="en" sz="1400">
                <a:solidFill>
                  <a:srgbClr val="24292E"/>
                </a:solidFill>
                <a:highlight>
                  <a:srgbClr val="FFFFFF"/>
                </a:highlight>
              </a:rPr>
              <a:t>Ignore the warning, if everything is fine it will output </a:t>
            </a:r>
            <a:endParaRPr sz="1400">
              <a:solidFill>
                <a:srgbClr val="24292E"/>
              </a:solidFill>
              <a:highlight>
                <a:srgbClr val="FFFFFF"/>
              </a:highlight>
            </a:endParaRPr>
          </a:p>
          <a:p>
            <a:pPr indent="0" lvl="0" marL="0" rtl="0" algn="l">
              <a:spcBef>
                <a:spcPts val="1600"/>
              </a:spcBef>
              <a:spcAft>
                <a:spcPts val="1600"/>
              </a:spcAft>
              <a:buNone/>
            </a:pPr>
            <a:r>
              <a:rPr lang="en" sz="1400">
                <a:solidFill>
                  <a:srgbClr val="24292E"/>
                </a:solidFill>
                <a:highlight>
                  <a:srgbClr val="FFFFFF"/>
                </a:highlight>
              </a:rPr>
              <a:t>Three files (bin file == engine file)</a:t>
            </a:r>
            <a:endParaRPr sz="1400">
              <a:solidFill>
                <a:srgbClr val="24292E"/>
              </a:solidFill>
              <a:highlight>
                <a:srgbClr val="FFFFFF"/>
              </a:highlight>
            </a:endParaRPr>
          </a:p>
        </p:txBody>
      </p:sp>
      <p:pic>
        <p:nvPicPr>
          <p:cNvPr id="202" name="Google Shape;202;p35"/>
          <p:cNvPicPr preferRelativeResize="0"/>
          <p:nvPr/>
        </p:nvPicPr>
        <p:blipFill>
          <a:blip r:embed="rId3">
            <a:alphaModFix/>
          </a:blip>
          <a:stretch>
            <a:fillRect/>
          </a:stretch>
        </p:blipFill>
        <p:spPr>
          <a:xfrm>
            <a:off x="7925899" y="1742725"/>
            <a:ext cx="565284" cy="961450"/>
          </a:xfrm>
          <a:prstGeom prst="rect">
            <a:avLst/>
          </a:prstGeom>
          <a:noFill/>
          <a:ln>
            <a:noFill/>
          </a:ln>
        </p:spPr>
      </p:pic>
      <p:pic>
        <p:nvPicPr>
          <p:cNvPr id="203" name="Google Shape;203;p35"/>
          <p:cNvPicPr preferRelativeResize="0"/>
          <p:nvPr/>
        </p:nvPicPr>
        <p:blipFill>
          <a:blip r:embed="rId4">
            <a:alphaModFix/>
          </a:blip>
          <a:stretch>
            <a:fillRect/>
          </a:stretch>
        </p:blipFill>
        <p:spPr>
          <a:xfrm>
            <a:off x="664700" y="3429175"/>
            <a:ext cx="7715250" cy="628650"/>
          </a:xfrm>
          <a:prstGeom prst="rect">
            <a:avLst/>
          </a:prstGeom>
          <a:noFill/>
          <a:ln>
            <a:noFill/>
          </a:ln>
        </p:spPr>
      </p:pic>
      <p:pic>
        <p:nvPicPr>
          <p:cNvPr id="204" name="Google Shape;204;p35"/>
          <p:cNvPicPr preferRelativeResize="0"/>
          <p:nvPr/>
        </p:nvPicPr>
        <p:blipFill>
          <a:blip r:embed="rId5">
            <a:alphaModFix/>
          </a:blip>
          <a:stretch>
            <a:fillRect/>
          </a:stretch>
        </p:blipFill>
        <p:spPr>
          <a:xfrm>
            <a:off x="5106070" y="4176983"/>
            <a:ext cx="788425" cy="1016192"/>
          </a:xfrm>
          <a:prstGeom prst="rect">
            <a:avLst/>
          </a:prstGeom>
          <a:noFill/>
          <a:ln>
            <a:noFill/>
          </a:ln>
        </p:spPr>
      </p:pic>
      <p:pic>
        <p:nvPicPr>
          <p:cNvPr id="205" name="Google Shape;205;p35"/>
          <p:cNvPicPr preferRelativeResize="0"/>
          <p:nvPr/>
        </p:nvPicPr>
        <p:blipFill>
          <a:blip r:embed="rId6">
            <a:alphaModFix/>
          </a:blip>
          <a:stretch>
            <a:fillRect/>
          </a:stretch>
        </p:blipFill>
        <p:spPr>
          <a:xfrm>
            <a:off x="6025250" y="4176975"/>
            <a:ext cx="1689400" cy="961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the model</a:t>
            </a:r>
            <a:endParaRPr/>
          </a:p>
        </p:txBody>
      </p:sp>
      <p:sp>
        <p:nvSpPr>
          <p:cNvPr id="211" name="Google Shape;211;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Go back to tensorrt_demos dir</a:t>
            </a:r>
            <a:endParaRPr/>
          </a:p>
          <a:p>
            <a:pPr indent="0" lvl="0" marL="0" rtl="0" algn="l">
              <a:spcBef>
                <a:spcPts val="1600"/>
              </a:spcBef>
              <a:spcAft>
                <a:spcPts val="1600"/>
              </a:spcAft>
              <a:buNone/>
            </a:pPr>
            <a:r>
              <a:rPr lang="en"/>
              <a:t>6. </a:t>
            </a:r>
            <a:r>
              <a:rPr lang="en"/>
              <a:t>t</a:t>
            </a:r>
            <a:r>
              <a:rPr lang="en"/>
              <a:t>ype command:</a:t>
            </a:r>
            <a:endParaRPr/>
          </a:p>
        </p:txBody>
      </p:sp>
      <p:pic>
        <p:nvPicPr>
          <p:cNvPr id="212" name="Google Shape;212;p36"/>
          <p:cNvPicPr preferRelativeResize="0"/>
          <p:nvPr/>
        </p:nvPicPr>
        <p:blipFill>
          <a:blip r:embed="rId3">
            <a:alphaModFix/>
          </a:blip>
          <a:stretch>
            <a:fillRect/>
          </a:stretch>
        </p:blipFill>
        <p:spPr>
          <a:xfrm>
            <a:off x="546650" y="2389175"/>
            <a:ext cx="8362950" cy="942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Progress(output yolov4-tiny-416 engine file)</a:t>
            </a:r>
            <a:endParaRPr/>
          </a:p>
          <a:p>
            <a:pPr indent="0" lvl="0" marL="0" rtl="0" algn="l">
              <a:spcBef>
                <a:spcPts val="0"/>
              </a:spcBef>
              <a:spcAft>
                <a:spcPts val="0"/>
              </a:spcAft>
              <a:buNone/>
            </a:pPr>
            <a:r>
              <a:t/>
            </a:r>
            <a:endParaRPr/>
          </a:p>
        </p:txBody>
      </p:sp>
      <p:sp>
        <p:nvSpPr>
          <p:cNvPr id="218" name="Google Shape;218;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After setting up all the packages, you should test given default model first then try your models. Make sure you go through all the default model without any error.</a:t>
            </a:r>
            <a:endParaRPr sz="1400"/>
          </a:p>
          <a:p>
            <a:pPr indent="-317500" lvl="0" marL="457200" rtl="0" algn="l">
              <a:spcBef>
                <a:spcPts val="0"/>
              </a:spcBef>
              <a:spcAft>
                <a:spcPts val="0"/>
              </a:spcAft>
              <a:buSzPts val="1400"/>
              <a:buAutoNum type="arabicPeriod"/>
            </a:pPr>
            <a:r>
              <a:rPr lang="en" sz="1400"/>
              <a:t>Do the modification on the code(see previous slides)</a:t>
            </a:r>
            <a:endParaRPr sz="1400"/>
          </a:p>
          <a:p>
            <a:pPr indent="-317500" lvl="0" marL="457200" rtl="0" algn="l">
              <a:spcBef>
                <a:spcPts val="0"/>
              </a:spcBef>
              <a:spcAft>
                <a:spcPts val="0"/>
              </a:spcAft>
              <a:buSzPts val="1400"/>
              <a:buAutoNum type="arabicPeriod"/>
            </a:pPr>
            <a:r>
              <a:rPr lang="en" sz="1400"/>
              <a:t>Update your trained weight file (for example cfg and weights files) below the yolo directory</a:t>
            </a:r>
            <a:endParaRPr sz="1400"/>
          </a:p>
          <a:p>
            <a:pPr indent="-317500" lvl="0" marL="457200" rtl="0" algn="l">
              <a:spcBef>
                <a:spcPts val="0"/>
              </a:spcBef>
              <a:spcAft>
                <a:spcPts val="0"/>
              </a:spcAft>
              <a:buSzPts val="1400"/>
              <a:buAutoNum type="arabicPeriod"/>
            </a:pPr>
            <a:r>
              <a:rPr lang="en" sz="1400"/>
              <a:t>Rename your file into yolov4-tiny-416.cfg and yolov4-tiny-416.weights</a:t>
            </a:r>
            <a:r>
              <a:rPr lang="en" sz="1400">
                <a:solidFill>
                  <a:srgbClr val="24292E"/>
                </a:solidFill>
                <a:highlight>
                  <a:srgbClr val="FFFFFF"/>
                </a:highlight>
              </a:rPr>
              <a:t> then</a:t>
            </a:r>
            <a:endParaRPr sz="1400">
              <a:solidFill>
                <a:srgbClr val="24292E"/>
              </a:solidFill>
              <a:highlight>
                <a:srgbClr val="FFFFFF"/>
              </a:highlight>
            </a:endParaRPr>
          </a:p>
          <a:p>
            <a:pPr indent="0" lvl="0" marL="457200" rtl="0" algn="l">
              <a:spcBef>
                <a:spcPts val="1600"/>
              </a:spcBef>
              <a:spcAft>
                <a:spcPts val="0"/>
              </a:spcAft>
              <a:buNone/>
            </a:pPr>
            <a:r>
              <a:rPr lang="en" sz="1400">
                <a:solidFill>
                  <a:srgbClr val="24292E"/>
                </a:solidFill>
                <a:highlight>
                  <a:srgbClr val="FFFFFF"/>
                </a:highlight>
              </a:rPr>
              <a:t>Go to dir yolo then</a:t>
            </a:r>
            <a:endParaRPr sz="1400">
              <a:solidFill>
                <a:srgbClr val="24292E"/>
              </a:solidFill>
              <a:highlight>
                <a:srgbClr val="FFFFFF"/>
              </a:highlight>
            </a:endParaRPr>
          </a:p>
          <a:p>
            <a:pPr indent="0" lvl="0" marL="457200" rtl="0" algn="l">
              <a:spcBef>
                <a:spcPts val="1600"/>
              </a:spcBef>
              <a:spcAft>
                <a:spcPts val="0"/>
              </a:spcAft>
              <a:buNone/>
            </a:pPr>
            <a:r>
              <a:rPr lang="en" sz="1400">
                <a:solidFill>
                  <a:srgbClr val="24292E"/>
                </a:solidFill>
                <a:highlight>
                  <a:srgbClr val="FFFFFF"/>
                </a:highlight>
              </a:rPr>
              <a:t>Type command: </a:t>
            </a:r>
            <a:endParaRPr sz="1400">
              <a:solidFill>
                <a:srgbClr val="24292E"/>
              </a:solidFill>
              <a:highlight>
                <a:srgbClr val="FFFFFF"/>
              </a:highlight>
            </a:endParaRPr>
          </a:p>
          <a:p>
            <a:pPr indent="0" lvl="0" marL="457200" rtl="0" algn="l">
              <a:spcBef>
                <a:spcPts val="1600"/>
              </a:spcBef>
              <a:spcAft>
                <a:spcPts val="0"/>
              </a:spcAft>
              <a:buNone/>
            </a:pPr>
            <a:r>
              <a:rPr lang="en" sz="1400">
                <a:solidFill>
                  <a:srgbClr val="24292E"/>
                </a:solidFill>
                <a:highlight>
                  <a:srgbClr val="FFFFFF"/>
                </a:highlight>
              </a:rPr>
              <a:t>	</a:t>
            </a:r>
            <a:endParaRPr sz="1400">
              <a:solidFill>
                <a:srgbClr val="24292E"/>
              </a:solidFill>
              <a:highlight>
                <a:srgbClr val="FFFFFF"/>
              </a:highlight>
            </a:endParaRPr>
          </a:p>
          <a:p>
            <a:pPr indent="0" lvl="0" marL="0" rtl="0" algn="l">
              <a:spcBef>
                <a:spcPts val="1600"/>
              </a:spcBef>
              <a:spcAft>
                <a:spcPts val="0"/>
              </a:spcAft>
              <a:buNone/>
            </a:pPr>
            <a:r>
              <a:rPr lang="en" sz="1400">
                <a:solidFill>
                  <a:srgbClr val="24292E"/>
                </a:solidFill>
                <a:highlight>
                  <a:srgbClr val="FFFFFF"/>
                </a:highlight>
              </a:rPr>
              <a:t>It will output onnx file</a:t>
            </a:r>
            <a:endParaRPr sz="1400">
              <a:solidFill>
                <a:srgbClr val="24292E"/>
              </a:solidFill>
              <a:highlight>
                <a:srgbClr val="FFFFFF"/>
              </a:highlight>
            </a:endParaRPr>
          </a:p>
          <a:p>
            <a:pPr indent="0" lvl="0" marL="0" rtl="0" algn="l">
              <a:spcBef>
                <a:spcPts val="1600"/>
              </a:spcBef>
              <a:spcAft>
                <a:spcPts val="1600"/>
              </a:spcAft>
              <a:buNone/>
            </a:pPr>
            <a:r>
              <a:t/>
            </a:r>
            <a:endParaRPr sz="1400">
              <a:solidFill>
                <a:srgbClr val="24292E"/>
              </a:solidFill>
              <a:highlight>
                <a:srgbClr val="FFFFFF"/>
              </a:highlight>
            </a:endParaRPr>
          </a:p>
        </p:txBody>
      </p:sp>
      <p:pic>
        <p:nvPicPr>
          <p:cNvPr id="219" name="Google Shape;219;p37"/>
          <p:cNvPicPr preferRelativeResize="0"/>
          <p:nvPr/>
        </p:nvPicPr>
        <p:blipFill>
          <a:blip r:embed="rId3">
            <a:alphaModFix/>
          </a:blip>
          <a:stretch>
            <a:fillRect/>
          </a:stretch>
        </p:blipFill>
        <p:spPr>
          <a:xfrm>
            <a:off x="8081428" y="2066608"/>
            <a:ext cx="788425" cy="1265495"/>
          </a:xfrm>
          <a:prstGeom prst="rect">
            <a:avLst/>
          </a:prstGeom>
          <a:noFill/>
          <a:ln>
            <a:noFill/>
          </a:ln>
        </p:spPr>
      </p:pic>
      <p:pic>
        <p:nvPicPr>
          <p:cNvPr id="220" name="Google Shape;220;p37"/>
          <p:cNvPicPr preferRelativeResize="0"/>
          <p:nvPr/>
        </p:nvPicPr>
        <p:blipFill>
          <a:blip r:embed="rId4">
            <a:alphaModFix/>
          </a:blip>
          <a:stretch>
            <a:fillRect/>
          </a:stretch>
        </p:blipFill>
        <p:spPr>
          <a:xfrm>
            <a:off x="6981021" y="2218771"/>
            <a:ext cx="733636" cy="884125"/>
          </a:xfrm>
          <a:prstGeom prst="rect">
            <a:avLst/>
          </a:prstGeom>
          <a:noFill/>
          <a:ln>
            <a:noFill/>
          </a:ln>
        </p:spPr>
      </p:pic>
      <p:pic>
        <p:nvPicPr>
          <p:cNvPr id="221" name="Google Shape;221;p37"/>
          <p:cNvPicPr preferRelativeResize="0"/>
          <p:nvPr/>
        </p:nvPicPr>
        <p:blipFill>
          <a:blip r:embed="rId5">
            <a:alphaModFix/>
          </a:blip>
          <a:stretch>
            <a:fillRect/>
          </a:stretch>
        </p:blipFill>
        <p:spPr>
          <a:xfrm>
            <a:off x="682250" y="3412800"/>
            <a:ext cx="5699729" cy="572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a:t>
            </a:r>
            <a:r>
              <a:rPr lang="en"/>
              <a:t>utput yolov4-tiny-416 engine file</a:t>
            </a:r>
            <a:endParaRPr/>
          </a:p>
        </p:txBody>
      </p:sp>
      <p:sp>
        <p:nvSpPr>
          <p:cNvPr id="227" name="Google Shape;227;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Type command (transform onnx file to engine (bin) file: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The final output will be: </a:t>
            </a:r>
            <a:endParaRPr/>
          </a:p>
          <a:p>
            <a:pPr indent="0" lvl="0" marL="457200" rtl="0" algn="l">
              <a:spcBef>
                <a:spcPts val="1600"/>
              </a:spcBef>
              <a:spcAft>
                <a:spcPts val="1600"/>
              </a:spcAft>
              <a:buNone/>
            </a:pPr>
            <a:r>
              <a:t/>
            </a:r>
            <a:endParaRPr/>
          </a:p>
        </p:txBody>
      </p:sp>
      <p:pic>
        <p:nvPicPr>
          <p:cNvPr id="228" name="Google Shape;228;p38"/>
          <p:cNvPicPr preferRelativeResize="0"/>
          <p:nvPr/>
        </p:nvPicPr>
        <p:blipFill>
          <a:blip r:embed="rId3">
            <a:alphaModFix/>
          </a:blip>
          <a:stretch>
            <a:fillRect/>
          </a:stretch>
        </p:blipFill>
        <p:spPr>
          <a:xfrm>
            <a:off x="276225" y="1671288"/>
            <a:ext cx="8591550" cy="790575"/>
          </a:xfrm>
          <a:prstGeom prst="rect">
            <a:avLst/>
          </a:prstGeom>
          <a:noFill/>
          <a:ln>
            <a:noFill/>
          </a:ln>
        </p:spPr>
      </p:pic>
      <p:pic>
        <p:nvPicPr>
          <p:cNvPr id="229" name="Google Shape;229;p38"/>
          <p:cNvPicPr preferRelativeResize="0"/>
          <p:nvPr/>
        </p:nvPicPr>
        <p:blipFill>
          <a:blip r:embed="rId4">
            <a:alphaModFix/>
          </a:blip>
          <a:stretch>
            <a:fillRect/>
          </a:stretch>
        </p:blipFill>
        <p:spPr>
          <a:xfrm>
            <a:off x="3025550" y="2571738"/>
            <a:ext cx="1009650" cy="1343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the model</a:t>
            </a:r>
            <a:endParaRPr/>
          </a:p>
        </p:txBody>
      </p:sp>
      <p:sp>
        <p:nvSpPr>
          <p:cNvPr id="235" name="Google Shape;235;p39"/>
          <p:cNvSpPr txBox="1"/>
          <p:nvPr>
            <p:ph idx="1" type="body"/>
          </p:nvPr>
        </p:nvSpPr>
        <p:spPr>
          <a:xfrm>
            <a:off x="275025"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Go back to tensorrt_demos dir</a:t>
            </a:r>
            <a:endParaRPr/>
          </a:p>
          <a:p>
            <a:pPr indent="0" lvl="0" marL="0" rtl="0" algn="l">
              <a:spcBef>
                <a:spcPts val="1600"/>
              </a:spcBef>
              <a:spcAft>
                <a:spcPts val="0"/>
              </a:spcAft>
              <a:buNone/>
            </a:pPr>
            <a:r>
              <a:rPr lang="en"/>
              <a:t>6. type command:</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7. There exists an improved version of yolo-tiny-version (please check on the project github) </a:t>
            </a:r>
            <a:r>
              <a:rPr lang="en" sz="1100" u="sng">
                <a:solidFill>
                  <a:schemeClr val="hlink"/>
                </a:solidFill>
                <a:hlinkClick r:id="rId3"/>
              </a:rPr>
              <a:t>https://github.com/jkjung-avt/tensorrt_demos</a:t>
            </a:r>
            <a:endParaRPr/>
          </a:p>
          <a:p>
            <a:pPr indent="0" lvl="0" marL="0" rtl="0" algn="l">
              <a:spcBef>
                <a:spcPts val="1600"/>
              </a:spcBef>
              <a:spcAft>
                <a:spcPts val="1600"/>
              </a:spcAft>
              <a:buNone/>
            </a:pPr>
            <a:r>
              <a:rPr lang="en"/>
              <a:t>Then you need to type command:</a:t>
            </a:r>
            <a:endParaRPr/>
          </a:p>
        </p:txBody>
      </p:sp>
      <p:pic>
        <p:nvPicPr>
          <p:cNvPr id="236" name="Google Shape;236;p39"/>
          <p:cNvPicPr preferRelativeResize="0"/>
          <p:nvPr/>
        </p:nvPicPr>
        <p:blipFill>
          <a:blip r:embed="rId4">
            <a:alphaModFix/>
          </a:blip>
          <a:stretch>
            <a:fillRect/>
          </a:stretch>
        </p:blipFill>
        <p:spPr>
          <a:xfrm>
            <a:off x="160950" y="4374175"/>
            <a:ext cx="8946375" cy="630950"/>
          </a:xfrm>
          <a:prstGeom prst="rect">
            <a:avLst/>
          </a:prstGeom>
          <a:noFill/>
          <a:ln>
            <a:noFill/>
          </a:ln>
        </p:spPr>
      </p:pic>
      <p:pic>
        <p:nvPicPr>
          <p:cNvPr id="237" name="Google Shape;237;p39"/>
          <p:cNvPicPr preferRelativeResize="0"/>
          <p:nvPr/>
        </p:nvPicPr>
        <p:blipFill>
          <a:blip r:embed="rId5">
            <a:alphaModFix/>
          </a:blip>
          <a:stretch>
            <a:fillRect/>
          </a:stretch>
        </p:blipFill>
        <p:spPr>
          <a:xfrm>
            <a:off x="628650" y="1854375"/>
            <a:ext cx="7886700" cy="609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Improving the model</a:t>
            </a:r>
            <a:endParaRPr/>
          </a:p>
        </p:txBody>
      </p:sp>
      <p:sp>
        <p:nvSpPr>
          <p:cNvPr id="243" name="Google Shape;243;p40"/>
          <p:cNvSpPr txBox="1"/>
          <p:nvPr>
            <p:ph idx="1" type="body"/>
          </p:nvPr>
        </p:nvSpPr>
        <p:spPr>
          <a:xfrm>
            <a:off x="311700" y="1152475"/>
            <a:ext cx="4625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Transfer weight file to Nvidia engine file to speed up the speed</a:t>
            </a:r>
            <a:endParaRPr/>
          </a:p>
          <a:p>
            <a:pPr indent="-317500" lvl="1" marL="914400" rtl="0" algn="l">
              <a:spcBef>
                <a:spcPts val="0"/>
              </a:spcBef>
              <a:spcAft>
                <a:spcPts val="0"/>
              </a:spcAft>
              <a:buSzPts val="1400"/>
              <a:buAutoNum type="alphaLcPeriod"/>
            </a:pPr>
            <a:r>
              <a:rPr lang="en"/>
              <a:t>Install tensorrt 6.1</a:t>
            </a:r>
            <a:endParaRPr/>
          </a:p>
          <a:p>
            <a:pPr indent="-342900" lvl="0" marL="457200" rtl="0" algn="l">
              <a:spcBef>
                <a:spcPts val="0"/>
              </a:spcBef>
              <a:spcAft>
                <a:spcPts val="0"/>
              </a:spcAft>
              <a:buSzPts val="1800"/>
              <a:buAutoNum type="arabicPeriod"/>
            </a:pPr>
            <a:r>
              <a:rPr lang="en"/>
              <a:t>Create 8 GB swipe file in order to expand jetbot’s memory</a:t>
            </a:r>
            <a:endParaRPr/>
          </a:p>
          <a:p>
            <a:pPr indent="0" lvl="0" marL="0" rtl="0" algn="l">
              <a:spcBef>
                <a:spcPts val="1600"/>
              </a:spcBef>
              <a:spcAft>
                <a:spcPts val="1600"/>
              </a:spcAft>
              <a:buNone/>
            </a:pPr>
            <a:r>
              <a:rPr lang="en"/>
              <a:t> </a:t>
            </a:r>
            <a:endParaRPr/>
          </a:p>
        </p:txBody>
      </p:sp>
      <p:pic>
        <p:nvPicPr>
          <p:cNvPr id="244" name="Google Shape;244;p40"/>
          <p:cNvPicPr preferRelativeResize="0"/>
          <p:nvPr/>
        </p:nvPicPr>
        <p:blipFill>
          <a:blip r:embed="rId3">
            <a:alphaModFix/>
          </a:blip>
          <a:stretch>
            <a:fillRect/>
          </a:stretch>
        </p:blipFill>
        <p:spPr>
          <a:xfrm>
            <a:off x="3651475" y="1282375"/>
            <a:ext cx="5419050" cy="3690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Demos</a:t>
            </a:r>
            <a:endParaRPr/>
          </a:p>
          <a:p>
            <a:pPr indent="0" lvl="0" marL="0" rtl="0" algn="l">
              <a:spcBef>
                <a:spcPts val="0"/>
              </a:spcBef>
              <a:spcAft>
                <a:spcPts val="0"/>
              </a:spcAft>
              <a:buNone/>
            </a:pPr>
            <a:r>
              <a:t/>
            </a:r>
            <a:endParaRPr/>
          </a:p>
        </p:txBody>
      </p:sp>
      <p:sp>
        <p:nvSpPr>
          <p:cNvPr id="250" name="Google Shape;250;p41"/>
          <p:cNvSpPr txBox="1"/>
          <p:nvPr/>
        </p:nvSpPr>
        <p:spPr>
          <a:xfrm>
            <a:off x="2448275" y="1726750"/>
            <a:ext cx="4013700" cy="26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https://www.youtube.com/watch?v=VCOE-HqE7u8&amp;t=93s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Project’s Goal</a:t>
            </a:r>
            <a:endParaRPr/>
          </a:p>
        </p:txBody>
      </p:sp>
      <p:sp>
        <p:nvSpPr>
          <p:cNvPr id="67" name="Google Shape;67;p15"/>
          <p:cNvSpPr txBox="1"/>
          <p:nvPr>
            <p:ph idx="1" type="body"/>
          </p:nvPr>
        </p:nvSpPr>
        <p:spPr>
          <a:xfrm>
            <a:off x="219850" y="1625725"/>
            <a:ext cx="6986100" cy="31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t>
            </a:r>
            <a:r>
              <a:rPr lang="en"/>
              <a:t>ur project goal is </a:t>
            </a:r>
            <a:r>
              <a:rPr b="1" lang="en"/>
              <a:t>Transforming steering controls to self driving. </a:t>
            </a:r>
            <a:r>
              <a:rPr lang="en"/>
              <a:t>We want using a extra steering wheel controller to drive our jetbot in a mini town and perform specific task when encounter a traffic signs. For example, when you see a stop sign, your car must stop a while or For no left turn sign, you car can only go straight forward or turn right etc. </a:t>
            </a:r>
            <a:endParaRPr/>
          </a:p>
          <a:p>
            <a:pPr indent="0" lvl="0" marL="0" rtl="0" algn="l">
              <a:spcBef>
                <a:spcPts val="1600"/>
              </a:spcBef>
              <a:spcAft>
                <a:spcPts val="0"/>
              </a:spcAft>
              <a:buNone/>
            </a:pPr>
            <a:r>
              <a:rPr b="1" lang="en">
                <a:solidFill>
                  <a:schemeClr val="dk1"/>
                </a:solidFill>
              </a:rPr>
              <a:t>When the jetbot see multiple signs at the same time, detecting the traffic signs at the same time. (Engineering-friendly zero coding)</a:t>
            </a:r>
            <a:endParaRPr b="1">
              <a:solidFill>
                <a:schemeClr val="dk1"/>
              </a:solidFil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68" name="Google Shape;68;p15"/>
          <p:cNvPicPr preferRelativeResize="0"/>
          <p:nvPr/>
        </p:nvPicPr>
        <p:blipFill>
          <a:blip r:embed="rId3">
            <a:alphaModFix/>
          </a:blip>
          <a:stretch>
            <a:fillRect/>
          </a:stretch>
        </p:blipFill>
        <p:spPr>
          <a:xfrm>
            <a:off x="6325075" y="266350"/>
            <a:ext cx="2351301" cy="13226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Wireless Control(remote desk)</a:t>
            </a:r>
            <a:endParaRPr/>
          </a:p>
        </p:txBody>
      </p:sp>
      <p:sp>
        <p:nvSpPr>
          <p:cNvPr id="256" name="Google Shape;256;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Browse </a:t>
            </a:r>
            <a:r>
              <a:rPr lang="en" sz="1100" u="sng">
                <a:solidFill>
                  <a:schemeClr val="hlink"/>
                </a:solidFill>
                <a:hlinkClick r:id="rId3"/>
              </a:rPr>
              <a:t>https://forums.developer.nvidia.com/t/remote-access-to-jetson-nano/74142/10</a:t>
            </a:r>
            <a:endParaRPr/>
          </a:p>
          <a:p>
            <a:pPr indent="-342900" lvl="0" marL="457200" rtl="0" algn="l">
              <a:spcBef>
                <a:spcPts val="0"/>
              </a:spcBef>
              <a:spcAft>
                <a:spcPts val="0"/>
              </a:spcAft>
              <a:buSzPts val="1800"/>
              <a:buAutoNum type="arabicPeriod"/>
            </a:pPr>
            <a:r>
              <a:rPr lang="en"/>
              <a:t>Downloads NoMachine RAMV8</a:t>
            </a:r>
            <a:endParaRPr/>
          </a:p>
          <a:p>
            <a:pPr indent="0" lvl="0" marL="457200" rtl="0" algn="l">
              <a:spcBef>
                <a:spcPts val="1600"/>
              </a:spcBef>
              <a:spcAft>
                <a:spcPts val="0"/>
              </a:spcAft>
              <a:buNone/>
            </a:pPr>
            <a:r>
              <a:rPr lang="en" sz="1100" u="sng">
                <a:solidFill>
                  <a:schemeClr val="hlink"/>
                </a:solidFill>
                <a:hlinkClick r:id="rId4"/>
              </a:rPr>
              <a:t>https://www.nomachine.com/download/linux&amp;id=30&amp;s=ARM</a:t>
            </a:r>
            <a:endParaRPr/>
          </a:p>
          <a:p>
            <a:pPr indent="-342900" lvl="0" marL="457200" rtl="0" algn="l">
              <a:spcBef>
                <a:spcPts val="1600"/>
              </a:spcBef>
              <a:spcAft>
                <a:spcPts val="0"/>
              </a:spcAft>
              <a:buSzPts val="1800"/>
              <a:buAutoNum type="arabicPeriod"/>
            </a:pPr>
            <a:r>
              <a:rPr lang="en"/>
              <a:t>Install both programs on the jetson nano and your local computer</a:t>
            </a:r>
            <a:endParaRPr/>
          </a:p>
          <a:p>
            <a:pPr indent="0" lvl="0" marL="457200" rtl="0" algn="l">
              <a:spcBef>
                <a:spcPts val="1600"/>
              </a:spcBef>
              <a:spcAft>
                <a:spcPts val="0"/>
              </a:spcAft>
              <a:buNone/>
            </a:pPr>
            <a:r>
              <a:rPr lang="en"/>
              <a:t>Then follow the instruction: </a:t>
            </a:r>
            <a:r>
              <a:rPr lang="en" sz="1100" u="sng">
                <a:solidFill>
                  <a:schemeClr val="hlink"/>
                </a:solidFill>
                <a:hlinkClick r:id="rId5"/>
              </a:rPr>
              <a:t>https://www.nomachine.com/getting-started-with-nomachine</a:t>
            </a:r>
            <a:endParaRPr/>
          </a:p>
          <a:p>
            <a:pPr indent="457200" lvl="0" marL="0" rtl="0" algn="l">
              <a:spcBef>
                <a:spcPts val="1600"/>
              </a:spcBef>
              <a:spcAft>
                <a:spcPts val="1600"/>
              </a:spcAft>
              <a:buNone/>
            </a:pPr>
            <a:r>
              <a:rPr lang="en"/>
              <a:t>Make sure that your local computer and jetson Nano are in the same LAN or connected to the same wifi</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No Machine</a:t>
            </a:r>
            <a:endParaRPr/>
          </a:p>
        </p:txBody>
      </p:sp>
      <p:sp>
        <p:nvSpPr>
          <p:cNvPr id="262" name="Google Shape;262;p43"/>
          <p:cNvSpPr txBox="1"/>
          <p:nvPr>
            <p:ph idx="1" type="body"/>
          </p:nvPr>
        </p:nvSpPr>
        <p:spPr>
          <a:xfrm>
            <a:off x="311700" y="1152475"/>
            <a:ext cx="4827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Click the browse the connect bar in the no machine app</a:t>
            </a:r>
            <a:endParaRPr/>
          </a:p>
          <a:p>
            <a:pPr indent="-342900" lvl="0" marL="457200" rtl="0" algn="l">
              <a:spcBef>
                <a:spcPts val="0"/>
              </a:spcBef>
              <a:spcAft>
                <a:spcPts val="0"/>
              </a:spcAft>
              <a:buSzPts val="1800"/>
              <a:buAutoNum type="arabicPeriod"/>
            </a:pPr>
            <a:r>
              <a:rPr lang="en"/>
              <a:t>Click connect bottom</a:t>
            </a:r>
            <a:endParaRPr/>
          </a:p>
          <a:p>
            <a:pPr indent="-342900" lvl="0" marL="457200" rtl="0" algn="l">
              <a:spcBef>
                <a:spcPts val="0"/>
              </a:spcBef>
              <a:spcAft>
                <a:spcPts val="0"/>
              </a:spcAft>
              <a:buSzPts val="1800"/>
              <a:buAutoNum type="arabicPeriod"/>
            </a:pPr>
            <a:r>
              <a:rPr lang="en"/>
              <a:t>You may need to edit the connect</a:t>
            </a:r>
            <a:endParaRPr/>
          </a:p>
          <a:p>
            <a:pPr indent="0" lvl="0" marL="457200" rtl="0" algn="l">
              <a:spcBef>
                <a:spcPts val="1600"/>
              </a:spcBef>
              <a:spcAft>
                <a:spcPts val="1600"/>
              </a:spcAft>
              <a:buNone/>
            </a:pPr>
            <a:r>
              <a:rPr lang="en"/>
              <a:t>Just replace the ip address that display on your jetbot </a:t>
            </a:r>
            <a:endParaRPr/>
          </a:p>
        </p:txBody>
      </p:sp>
      <p:pic>
        <p:nvPicPr>
          <p:cNvPr id="263" name="Google Shape;263;p43"/>
          <p:cNvPicPr preferRelativeResize="0"/>
          <p:nvPr/>
        </p:nvPicPr>
        <p:blipFill>
          <a:blip r:embed="rId3">
            <a:alphaModFix/>
          </a:blip>
          <a:stretch>
            <a:fillRect/>
          </a:stretch>
        </p:blipFill>
        <p:spPr>
          <a:xfrm>
            <a:off x="5139300" y="155850"/>
            <a:ext cx="3749348" cy="2154576"/>
          </a:xfrm>
          <a:prstGeom prst="rect">
            <a:avLst/>
          </a:prstGeom>
          <a:noFill/>
          <a:ln>
            <a:noFill/>
          </a:ln>
        </p:spPr>
      </p:pic>
      <p:pic>
        <p:nvPicPr>
          <p:cNvPr id="264" name="Google Shape;264;p43"/>
          <p:cNvPicPr preferRelativeResize="0"/>
          <p:nvPr/>
        </p:nvPicPr>
        <p:blipFill>
          <a:blip r:embed="rId4">
            <a:alphaModFix/>
          </a:blip>
          <a:stretch>
            <a:fillRect/>
          </a:stretch>
        </p:blipFill>
        <p:spPr>
          <a:xfrm>
            <a:off x="5164025" y="2682851"/>
            <a:ext cx="3699900" cy="220278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a:t>
            </a:r>
            <a:endParaRPr/>
          </a:p>
        </p:txBody>
      </p:sp>
      <p:sp>
        <p:nvSpPr>
          <p:cNvPr id="270" name="Google Shape;270;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100" u="sng">
                <a:solidFill>
                  <a:schemeClr val="hlink"/>
                </a:solidFill>
                <a:hlinkClick r:id="rId3"/>
              </a:rPr>
              <a:t>https://developer.nvidia.com/embedded/jetson-nano-dl-inference-benchmarks</a:t>
            </a:r>
            <a:endParaRPr/>
          </a:p>
          <a:p>
            <a:pPr indent="-342900" lvl="0" marL="457200" rtl="0" algn="l">
              <a:spcBef>
                <a:spcPts val="0"/>
              </a:spcBef>
              <a:spcAft>
                <a:spcPts val="0"/>
              </a:spcAft>
              <a:buSzPts val="1800"/>
              <a:buAutoNum type="arabicPeriod"/>
            </a:pPr>
            <a:r>
              <a:rPr lang="en" sz="1100" u="sng">
                <a:solidFill>
                  <a:schemeClr val="hlink"/>
                </a:solidFill>
                <a:hlinkClick r:id="rId4"/>
              </a:rPr>
              <a:t>https://app.roboflow.ai/dataset/traffic_signs_yolo/8</a:t>
            </a:r>
            <a:endParaRPr/>
          </a:p>
          <a:p>
            <a:pPr indent="-342900" lvl="0" marL="457200" rtl="0" algn="l">
              <a:spcBef>
                <a:spcPts val="0"/>
              </a:spcBef>
              <a:spcAft>
                <a:spcPts val="0"/>
              </a:spcAft>
              <a:buSzPts val="1800"/>
              <a:buAutoNum type="arabicPeriod"/>
            </a:pPr>
            <a:r>
              <a:rPr lang="en" sz="1100" u="sng">
                <a:solidFill>
                  <a:schemeClr val="hlink"/>
                </a:solidFill>
                <a:hlinkClick r:id="rId5"/>
              </a:rPr>
              <a:t>https://github.com/tzutalin/labelImg</a:t>
            </a:r>
            <a:endParaRPr/>
          </a:p>
          <a:p>
            <a:pPr indent="-342900" lvl="0" marL="457200" rtl="0" algn="l">
              <a:spcBef>
                <a:spcPts val="0"/>
              </a:spcBef>
              <a:spcAft>
                <a:spcPts val="0"/>
              </a:spcAft>
              <a:buSzPts val="1800"/>
              <a:buAutoNum type="arabicPeriod"/>
            </a:pPr>
            <a:r>
              <a:rPr lang="en" sz="1100" u="sng">
                <a:solidFill>
                  <a:schemeClr val="hlink"/>
                </a:solidFill>
                <a:hlinkClick r:id="rId6"/>
              </a:rPr>
              <a:t>https://github.com/jkjung-avt/tensorrt_demos</a:t>
            </a:r>
            <a:endParaRPr/>
          </a:p>
          <a:p>
            <a:pPr indent="-342900" lvl="0" marL="457200" rtl="0" algn="l">
              <a:spcBef>
                <a:spcPts val="0"/>
              </a:spcBef>
              <a:spcAft>
                <a:spcPts val="0"/>
              </a:spcAft>
              <a:buSzPts val="1800"/>
              <a:buAutoNum type="arabicPeriod"/>
            </a:pPr>
            <a:r>
              <a:rPr lang="en" sz="1100" u="sng">
                <a:solidFill>
                  <a:schemeClr val="hlink"/>
                </a:solidFill>
                <a:hlinkClick r:id="rId7"/>
              </a:rPr>
              <a:t>https://courses.nvidia.com/courses/course-v1:DLI+C-RX-02+V1/about</a:t>
            </a:r>
            <a:endParaRPr/>
          </a:p>
          <a:p>
            <a:pPr indent="-342900" lvl="0" marL="457200" rtl="0" algn="l">
              <a:spcBef>
                <a:spcPts val="0"/>
              </a:spcBef>
              <a:spcAft>
                <a:spcPts val="0"/>
              </a:spcAft>
              <a:buSzPts val="1800"/>
              <a:buAutoNum type="arabicPeriod"/>
            </a:pPr>
            <a:r>
              <a:rPr lang="en" sz="1100" u="sng">
                <a:solidFill>
                  <a:schemeClr val="hlink"/>
                </a:solidFill>
                <a:hlinkClick r:id="rId8"/>
              </a:rPr>
              <a:t>https://models.roboflow.ai/</a:t>
            </a:r>
            <a:endParaRPr/>
          </a:p>
          <a:p>
            <a:pPr indent="-342900" lvl="0" marL="457200" rtl="0" algn="l">
              <a:spcBef>
                <a:spcPts val="0"/>
              </a:spcBef>
              <a:spcAft>
                <a:spcPts val="0"/>
              </a:spcAft>
              <a:buSzPts val="1800"/>
              <a:buAutoNum type="arabicPeriod"/>
            </a:pPr>
            <a:r>
              <a:rPr lang="en" sz="1100" u="sng">
                <a:solidFill>
                  <a:schemeClr val="hlink"/>
                </a:solidFill>
                <a:hlinkClick r:id="rId9"/>
              </a:rPr>
              <a:t>https://github.com/jkjung-avt/tensorrt_demos/blob/master/ssd/build_engine.py</a:t>
            </a:r>
            <a:endParaRPr/>
          </a:p>
          <a:p>
            <a:pPr indent="-342900" lvl="0" marL="457200" rtl="0" algn="l">
              <a:spcBef>
                <a:spcPts val="0"/>
              </a:spcBef>
              <a:spcAft>
                <a:spcPts val="0"/>
              </a:spcAft>
              <a:buSzPts val="1800"/>
              <a:buAutoNum type="arabicPeriod"/>
            </a:pPr>
            <a:r>
              <a:rPr lang="en" sz="1100" u="sng">
                <a:solidFill>
                  <a:schemeClr val="hlink"/>
                </a:solidFill>
                <a:hlinkClick r:id="rId10"/>
              </a:rPr>
              <a:t>https://www.minds.ai/post/deploying-ssd-mobilenet-v2-on-the-nvidia-jetson-and-nano-platforms</a:t>
            </a:r>
            <a:endParaRPr/>
          </a:p>
          <a:p>
            <a:pPr indent="-342900" lvl="0" marL="457200" rtl="0" algn="l">
              <a:spcBef>
                <a:spcPts val="0"/>
              </a:spcBef>
              <a:spcAft>
                <a:spcPts val="0"/>
              </a:spcAft>
              <a:buSzPts val="1800"/>
              <a:buAutoNum type="arabicPeriod"/>
            </a:pPr>
            <a:r>
              <a:rPr lang="en" sz="1100" u="sng">
                <a:solidFill>
                  <a:schemeClr val="hlink"/>
                </a:solidFill>
                <a:hlinkClick r:id="rId11"/>
              </a:rPr>
              <a:t>https://blog.csdn.net/weixin_43046653/article/details/101106542?ops_request_misc=%257B%2522request%255Fid%2522%253A%2522159471945319195239845897%2522%252C%2522scm%2522%253A%252220140713.130102334.pc%255Fall.%2522%257D&amp;request_id=159471945319195239845897&amp;biz_id=0&amp;utm_medium=distribute.pc_search_result.none-task-blog-2~all~first_rank_ecpm_v3~pc_rank_v3-2-101106542.pc_ecpm_v3_pc_rank_v3&amp;utm_term=jetbot+nano+%E7%89%A9%E4%BD%93%E8%AF%86%E5%88%AB</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a:t>
            </a:r>
            <a:endParaRPr/>
          </a:p>
        </p:txBody>
      </p:sp>
      <p:sp>
        <p:nvSpPr>
          <p:cNvPr id="276" name="Google Shape;276;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sz="1100" u="sng">
                <a:solidFill>
                  <a:schemeClr val="hlink"/>
                </a:solidFill>
                <a:hlinkClick r:id="rId3"/>
              </a:rPr>
              <a:t>https://github.com/AastaNV/TRT_object_detection</a:t>
            </a:r>
            <a:endParaRPr/>
          </a:p>
          <a:p>
            <a:pPr indent="-298450" lvl="0" marL="457200" rtl="0" algn="l">
              <a:spcBef>
                <a:spcPts val="0"/>
              </a:spcBef>
              <a:spcAft>
                <a:spcPts val="0"/>
              </a:spcAft>
              <a:buSzPts val="1100"/>
              <a:buAutoNum type="arabicPeriod"/>
            </a:pPr>
            <a:r>
              <a:rPr lang="en" sz="1100" u="sng">
                <a:solidFill>
                  <a:schemeClr val="hlink"/>
                </a:solidFill>
                <a:hlinkClick r:id="rId4"/>
              </a:rPr>
              <a:t>Object Detection with MobileNet-SSD slower than mentioned speed - Jetson &amp; Embedded Systems / Jetson Nano - NVIDIA Developer Forums</a:t>
            </a:r>
            <a:endParaRPr/>
          </a:p>
          <a:p>
            <a:pPr indent="-298450" lvl="0" marL="457200" rtl="0" algn="l">
              <a:spcBef>
                <a:spcPts val="0"/>
              </a:spcBef>
              <a:spcAft>
                <a:spcPts val="0"/>
              </a:spcAft>
              <a:buSzPts val="1100"/>
              <a:buAutoNum type="arabicPeriod"/>
            </a:pPr>
            <a:r>
              <a:rPr lang="en" sz="1100" u="sng">
                <a:solidFill>
                  <a:schemeClr val="hlink"/>
                </a:solidFill>
                <a:hlinkClick r:id="rId5"/>
              </a:rPr>
              <a:t>dusty-nv/jetson-inference: Hello AI World guide to deploying deep-learning inference networks and deep vision primitives with TensorRT and NVIDIA Jetson.</a:t>
            </a:r>
            <a:endParaRPr/>
          </a:p>
          <a:p>
            <a:pPr indent="-298450" lvl="0" marL="457200" rtl="0" algn="l">
              <a:spcBef>
                <a:spcPts val="0"/>
              </a:spcBef>
              <a:spcAft>
                <a:spcPts val="0"/>
              </a:spcAft>
              <a:buSzPts val="1100"/>
              <a:buAutoNum type="arabicPeriod"/>
            </a:pPr>
            <a:r>
              <a:rPr lang="en" sz="1100" u="sng">
                <a:solidFill>
                  <a:schemeClr val="hlink"/>
                </a:solidFill>
                <a:hlinkClick r:id="rId6"/>
              </a:rPr>
              <a:t>How to Train YOLO v5 on a Custom Dataset - YouTube</a:t>
            </a:r>
            <a:endParaRPr/>
          </a:p>
          <a:p>
            <a:pPr indent="-298450" lvl="0" marL="457200" rtl="0" algn="l">
              <a:spcBef>
                <a:spcPts val="0"/>
              </a:spcBef>
              <a:spcAft>
                <a:spcPts val="0"/>
              </a:spcAft>
              <a:buSzPts val="1100"/>
              <a:buAutoNum type="arabicPeriod"/>
            </a:pPr>
            <a:r>
              <a:rPr lang="en" sz="1100" u="sng">
                <a:solidFill>
                  <a:schemeClr val="hlink"/>
                </a:solidFill>
                <a:hlinkClick r:id="rId7"/>
              </a:rPr>
              <a:t>[ASK] How to make tensor RT engine from frozen graph tensor flow? - Jetson &amp; Embedded Systems / Jetson Nano - NVIDIA Developer Forums</a:t>
            </a:r>
            <a:endParaRPr/>
          </a:p>
          <a:p>
            <a:pPr indent="-298450" lvl="0" marL="457200" rtl="0" algn="l">
              <a:spcBef>
                <a:spcPts val="0"/>
              </a:spcBef>
              <a:spcAft>
                <a:spcPts val="0"/>
              </a:spcAft>
              <a:buSzPts val="1100"/>
              <a:buAutoNum type="arabicPeriod"/>
            </a:pPr>
            <a:r>
              <a:rPr lang="en" sz="1100" u="sng">
                <a:solidFill>
                  <a:schemeClr val="hlink"/>
                </a:solidFill>
                <a:hlinkClick r:id="rId8"/>
              </a:rPr>
              <a:t>Object Detection with MobileNet-SSD slower than mentioned speed - Jetson &amp; Embedded Systems / Jetson Nano - NVIDIA Developer Forums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Detection Model on jetson nano</a:t>
            </a:r>
            <a:endParaRPr/>
          </a:p>
        </p:txBody>
      </p:sp>
      <p:pic>
        <p:nvPicPr>
          <p:cNvPr id="74" name="Google Shape;74;p16"/>
          <p:cNvPicPr preferRelativeResize="0"/>
          <p:nvPr/>
        </p:nvPicPr>
        <p:blipFill>
          <a:blip r:embed="rId3">
            <a:alphaModFix/>
          </a:blip>
          <a:stretch>
            <a:fillRect/>
          </a:stretch>
        </p:blipFill>
        <p:spPr>
          <a:xfrm>
            <a:off x="4741025" y="1244875"/>
            <a:ext cx="4053904" cy="3040428"/>
          </a:xfrm>
          <a:prstGeom prst="rect">
            <a:avLst/>
          </a:prstGeom>
          <a:noFill/>
          <a:ln>
            <a:noFill/>
          </a:ln>
        </p:spPr>
      </p:pic>
      <p:sp>
        <p:nvSpPr>
          <p:cNvPr id="75" name="Google Shape;75;p16"/>
          <p:cNvSpPr txBox="1"/>
          <p:nvPr/>
        </p:nvSpPr>
        <p:spPr>
          <a:xfrm>
            <a:off x="311700" y="1095300"/>
            <a:ext cx="3964500" cy="404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rPr>
              <a:t>Five traffic signs: stop, insterection, no_left_turn, parking and one way.</a:t>
            </a:r>
            <a:endParaRPr>
              <a:solidFill>
                <a:srgbClr val="595959"/>
              </a:solidFill>
            </a:endParaRPr>
          </a:p>
          <a:p>
            <a:pPr indent="-317500" lvl="0" marL="457200" rtl="0" algn="l">
              <a:lnSpc>
                <a:spcPct val="115000"/>
              </a:lnSpc>
              <a:spcBef>
                <a:spcPts val="1600"/>
              </a:spcBef>
              <a:spcAft>
                <a:spcPts val="0"/>
              </a:spcAft>
              <a:buClr>
                <a:srgbClr val="595959"/>
              </a:buClr>
              <a:buSzPts val="1400"/>
              <a:buAutoNum type="arabicPeriod"/>
            </a:pPr>
            <a:r>
              <a:rPr lang="en">
                <a:solidFill>
                  <a:srgbClr val="595959"/>
                </a:solidFill>
              </a:rPr>
              <a:t>Using transfer learning to detect five traffic signs on Jetbot.</a:t>
            </a:r>
            <a:endParaRPr>
              <a:solidFill>
                <a:srgbClr val="595959"/>
              </a:solidFill>
            </a:endParaRPr>
          </a:p>
          <a:p>
            <a:pPr indent="0" lvl="0" marL="457200" rtl="0" algn="l">
              <a:lnSpc>
                <a:spcPct val="115000"/>
              </a:lnSpc>
              <a:spcBef>
                <a:spcPts val="1600"/>
              </a:spcBef>
              <a:spcAft>
                <a:spcPts val="0"/>
              </a:spcAft>
              <a:buNone/>
            </a:pPr>
            <a:r>
              <a:rPr lang="en">
                <a:solidFill>
                  <a:srgbClr val="595959"/>
                </a:solidFill>
              </a:rPr>
              <a:t>Below link is source images </a:t>
            </a:r>
            <a:r>
              <a:rPr lang="en" u="sng">
                <a:solidFill>
                  <a:srgbClr val="0097A7"/>
                </a:solidFill>
                <a:hlinkClick r:id="rId4">
                  <a:extLst>
                    <a:ext uri="{A12FA001-AC4F-418D-AE19-62706E023703}">
                      <ahyp:hlinkClr val="tx"/>
                    </a:ext>
                  </a:extLst>
                </a:hlinkClick>
              </a:rPr>
              <a:t>https://docs.google.com/document/d/1Jq9aE4flSdQxKx9lJPnDWctRR3kcz9WCzpDbJDQIonY/edit?usp=sharing</a:t>
            </a:r>
            <a:r>
              <a:rPr lang="en">
                <a:solidFill>
                  <a:srgbClr val="595959"/>
                </a:solidFill>
              </a:rPr>
              <a:t> </a:t>
            </a:r>
            <a:endParaRPr>
              <a:solidFill>
                <a:srgbClr val="595959"/>
              </a:solidFill>
            </a:endParaRPr>
          </a:p>
          <a:p>
            <a:pPr indent="-317500" lvl="0" marL="457200" rtl="0" algn="l">
              <a:lnSpc>
                <a:spcPct val="115000"/>
              </a:lnSpc>
              <a:spcBef>
                <a:spcPts val="1600"/>
              </a:spcBef>
              <a:spcAft>
                <a:spcPts val="0"/>
              </a:spcAft>
              <a:buClr>
                <a:srgbClr val="595959"/>
              </a:buClr>
              <a:buSzPts val="1400"/>
              <a:buAutoNum type="arabicPeriod"/>
            </a:pPr>
            <a:r>
              <a:rPr lang="en">
                <a:solidFill>
                  <a:srgbClr val="595959"/>
                </a:solidFill>
              </a:rPr>
              <a:t>I will send my small signs with the jetbot. Free to check the size of traffic signs.</a:t>
            </a:r>
            <a:endParaRPr>
              <a:solidFill>
                <a:srgbClr val="595959"/>
              </a:solidFill>
            </a:endParaRPr>
          </a:p>
          <a:p>
            <a:pPr indent="0" lvl="0" marL="457200" rtl="0" algn="l">
              <a:lnSpc>
                <a:spcPct val="115000"/>
              </a:lnSpc>
              <a:spcBef>
                <a:spcPts val="1600"/>
              </a:spcBef>
              <a:spcAft>
                <a:spcPts val="1600"/>
              </a:spcAft>
              <a:buNone/>
            </a:pPr>
            <a:r>
              <a:t/>
            </a:r>
            <a:endParaRPr>
              <a:solidFill>
                <a:srgbClr val="59595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76000" y="187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Jetbot Set up</a:t>
            </a:r>
            <a:endParaRPr/>
          </a:p>
        </p:txBody>
      </p:sp>
      <p:sp>
        <p:nvSpPr>
          <p:cNvPr id="81" name="Google Shape;81;p17"/>
          <p:cNvSpPr txBox="1"/>
          <p:nvPr>
            <p:ph idx="1" type="body"/>
          </p:nvPr>
        </p:nvSpPr>
        <p:spPr>
          <a:xfrm>
            <a:off x="229025" y="760550"/>
            <a:ext cx="8520600" cy="4465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eriod"/>
            </a:pPr>
            <a:r>
              <a:rPr lang="en" sz="1700"/>
              <a:t>Complete Jetson Nano online course (including Jeson Nano OS System set up)</a:t>
            </a:r>
            <a:endParaRPr sz="1700"/>
          </a:p>
          <a:p>
            <a:pPr indent="0" lvl="0" marL="457200" rtl="0" algn="l">
              <a:spcBef>
                <a:spcPts val="1600"/>
              </a:spcBef>
              <a:spcAft>
                <a:spcPts val="0"/>
              </a:spcAft>
              <a:buNone/>
            </a:pPr>
            <a:r>
              <a:rPr lang="en" sz="1000" u="sng">
                <a:solidFill>
                  <a:schemeClr val="hlink"/>
                </a:solidFill>
                <a:hlinkClick r:id="rId3"/>
              </a:rPr>
              <a:t>https://courses.nvidia.com/courses/course-v1:DLI+C-RX-02+V1/about</a:t>
            </a:r>
            <a:endParaRPr sz="1700"/>
          </a:p>
          <a:p>
            <a:pPr indent="-298450" lvl="0" marL="457200" rtl="0" algn="l">
              <a:spcBef>
                <a:spcPts val="1600"/>
              </a:spcBef>
              <a:spcAft>
                <a:spcPts val="0"/>
              </a:spcAft>
              <a:buSzPts val="1100"/>
              <a:buChar char="●"/>
            </a:pPr>
            <a:r>
              <a:rPr lang="en" sz="1100"/>
              <a:t>JetPack-4.3 for Jetson Nano </a:t>
            </a:r>
            <a:endParaRPr sz="1100"/>
          </a:p>
          <a:p>
            <a:pPr indent="-298450" lvl="0" marL="457200" rtl="0" algn="l">
              <a:spcBef>
                <a:spcPts val="0"/>
              </a:spcBef>
              <a:spcAft>
                <a:spcPts val="0"/>
              </a:spcAft>
              <a:buSzPts val="1100"/>
              <a:buChar char="●"/>
            </a:pPr>
            <a:r>
              <a:rPr lang="en" sz="1200">
                <a:solidFill>
                  <a:srgbClr val="32383B"/>
                </a:solidFill>
              </a:rPr>
              <a:t>OpenCV-4.1.1</a:t>
            </a:r>
            <a:endParaRPr sz="1200">
              <a:solidFill>
                <a:srgbClr val="32383B"/>
              </a:solidFill>
            </a:endParaRPr>
          </a:p>
          <a:p>
            <a:pPr indent="-304800" lvl="0" marL="457200" rtl="0" algn="l">
              <a:spcBef>
                <a:spcPts val="0"/>
              </a:spcBef>
              <a:spcAft>
                <a:spcPts val="0"/>
              </a:spcAft>
              <a:buClr>
                <a:srgbClr val="32383B"/>
              </a:buClr>
              <a:buSzPts val="1200"/>
              <a:buChar char="●"/>
            </a:pPr>
            <a:r>
              <a:rPr lang="en" sz="1200">
                <a:solidFill>
                  <a:srgbClr val="32383B"/>
                </a:solidFill>
              </a:rPr>
              <a:t>TensorRT 6</a:t>
            </a:r>
            <a:endParaRPr sz="1200">
              <a:solidFill>
                <a:srgbClr val="32383B"/>
              </a:solidFill>
            </a:endParaRPr>
          </a:p>
          <a:p>
            <a:pPr indent="0" lvl="0" marL="0" rtl="0" algn="l">
              <a:spcBef>
                <a:spcPts val="1600"/>
              </a:spcBef>
              <a:spcAft>
                <a:spcPts val="0"/>
              </a:spcAft>
              <a:buNone/>
            </a:pPr>
            <a:r>
              <a:rPr lang="en" sz="1700"/>
              <a:t>Jetbot is highly sensitive on the module version. Do not change the version of modules otherwise it will course the runtime error.</a:t>
            </a:r>
            <a:endParaRPr sz="1700"/>
          </a:p>
          <a:p>
            <a:pPr indent="0" lvl="0" marL="0" rtl="0" algn="l">
              <a:spcBef>
                <a:spcPts val="1600"/>
              </a:spcBef>
              <a:spcAft>
                <a:spcPts val="0"/>
              </a:spcAft>
              <a:buNone/>
            </a:pPr>
            <a:r>
              <a:rPr lang="en" sz="1700"/>
              <a:t>Particularly, TensorRT 6 (the compiling tool to speed up performing speed)</a:t>
            </a:r>
            <a:endParaRPr sz="1700"/>
          </a:p>
          <a:p>
            <a:pPr indent="0" lvl="0" marL="0" rtl="0" algn="l">
              <a:spcBef>
                <a:spcPts val="1600"/>
              </a:spcBef>
              <a:spcAft>
                <a:spcPts val="0"/>
              </a:spcAft>
              <a:buNone/>
            </a:pPr>
            <a:r>
              <a:rPr lang="en" sz="1700"/>
              <a:t>It takes particular trained weight(Tensorflow .pb, Darknet weight and cfg) as an input and output an engine file.</a:t>
            </a:r>
            <a:endParaRPr sz="1700"/>
          </a:p>
          <a:p>
            <a:pPr indent="0" lvl="0" marL="0" rtl="0" algn="l">
              <a:spcBef>
                <a:spcPts val="1600"/>
              </a:spcBef>
              <a:spcAft>
                <a:spcPts val="1600"/>
              </a:spcAft>
              <a:buNone/>
            </a:pPr>
            <a:r>
              <a:rPr lang="en" sz="1700"/>
              <a:t>I personally do not recommend to run the model directly on the Jetson Nano due to the affordable latency. </a:t>
            </a:r>
            <a:r>
              <a:rPr lang="en" sz="1700"/>
              <a:t> </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247400" y="96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Jetbot Set up (Please go through the default examples that the author provided first then do the modifications on the code)</a:t>
            </a:r>
            <a:endParaRPr/>
          </a:p>
          <a:p>
            <a:pPr indent="0" lvl="0" marL="0" rtl="0" algn="l">
              <a:spcBef>
                <a:spcPts val="0"/>
              </a:spcBef>
              <a:spcAft>
                <a:spcPts val="0"/>
              </a:spcAft>
              <a:buNone/>
            </a:pPr>
            <a:r>
              <a:t/>
            </a:r>
            <a:endParaRPr/>
          </a:p>
        </p:txBody>
      </p:sp>
      <p:sp>
        <p:nvSpPr>
          <p:cNvPr id="87" name="Google Shape;87;p18"/>
          <p:cNvSpPr txBox="1"/>
          <p:nvPr>
            <p:ph idx="1" type="body"/>
          </p:nvPr>
        </p:nvSpPr>
        <p:spPr>
          <a:xfrm>
            <a:off x="311700" y="15198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2. Install the required package:</a:t>
            </a:r>
            <a:endParaRPr sz="1100"/>
          </a:p>
          <a:p>
            <a:pPr indent="0" lvl="0" marL="0" rtl="0" algn="l">
              <a:spcBef>
                <a:spcPts val="1600"/>
              </a:spcBef>
              <a:spcAft>
                <a:spcPts val="0"/>
              </a:spcAft>
              <a:buNone/>
            </a:pPr>
            <a:r>
              <a:rPr lang="en" sz="1100"/>
              <a:t>	Download tensorrt demos github packages on the Jetson Nano</a:t>
            </a:r>
            <a:endParaRPr sz="1100"/>
          </a:p>
          <a:p>
            <a:pPr indent="-298450" lvl="0" marL="457200" rtl="0" algn="l">
              <a:spcBef>
                <a:spcPts val="1600"/>
              </a:spcBef>
              <a:spcAft>
                <a:spcPts val="0"/>
              </a:spcAft>
              <a:buSzPts val="1100"/>
              <a:buChar char="●"/>
            </a:pPr>
            <a:r>
              <a:rPr lang="en" sz="1100"/>
              <a:t>Recommend to connect a local screen, mouse and keyboard to do the setup instead of using Jupyter lab</a:t>
            </a:r>
            <a:endParaRPr sz="1100"/>
          </a:p>
          <a:p>
            <a:pPr indent="0" lvl="0" marL="457200" rtl="0" algn="l">
              <a:spcBef>
                <a:spcPts val="1600"/>
              </a:spcBef>
              <a:spcAft>
                <a:spcPts val="0"/>
              </a:spcAft>
              <a:buNone/>
            </a:pPr>
            <a:r>
              <a:rPr lang="en" sz="1100" u="sng">
                <a:solidFill>
                  <a:schemeClr val="hlink"/>
                </a:solidFill>
                <a:hlinkClick r:id="rId3"/>
              </a:rPr>
              <a:t>https://github.com/jkjung-avt/tensorrt_demos</a:t>
            </a:r>
            <a:endParaRPr sz="1100"/>
          </a:p>
          <a:p>
            <a:pPr indent="0" lvl="0" marL="0" rtl="0" algn="l">
              <a:spcBef>
                <a:spcPts val="1600"/>
              </a:spcBef>
              <a:spcAft>
                <a:spcPts val="0"/>
              </a:spcAft>
              <a:buNone/>
            </a:pPr>
            <a:r>
              <a:rPr lang="en" sz="1100"/>
              <a:t>This is a project that includes image classification, facial detection and different version of object detection visualization and engine file’s transformation.</a:t>
            </a:r>
            <a:endParaRPr sz="1100"/>
          </a:p>
          <a:p>
            <a:pPr indent="0" lvl="0" marL="0" rtl="0" algn="l">
              <a:spcBef>
                <a:spcPts val="1600"/>
              </a:spcBef>
              <a:spcAft>
                <a:spcPts val="0"/>
              </a:spcAft>
              <a:buNone/>
            </a:pPr>
            <a:r>
              <a:rPr lang="en" sz="1100"/>
              <a:t>Please follow the steps in Readme file on this github version</a:t>
            </a:r>
            <a:endParaRPr sz="1100"/>
          </a:p>
          <a:p>
            <a:pPr indent="0" lvl="0" marL="0" rtl="0" algn="l">
              <a:spcBef>
                <a:spcPts val="1600"/>
              </a:spcBef>
              <a:spcAft>
                <a:spcPts val="0"/>
              </a:spcAft>
              <a:buNone/>
            </a:pPr>
            <a:r>
              <a:rPr lang="en" sz="1100"/>
              <a:t>And go through each command in link: </a:t>
            </a:r>
            <a:r>
              <a:rPr lang="en" sz="800" u="sng">
                <a:solidFill>
                  <a:schemeClr val="hlink"/>
                </a:solidFill>
                <a:hlinkClick r:id="rId4"/>
              </a:rPr>
              <a:t>https://jkjung-avt.github.io/jetpack-4.3/</a:t>
            </a:r>
            <a:endParaRPr sz="1100"/>
          </a:p>
          <a:p>
            <a:pPr indent="0" lvl="0" marL="0" rtl="0" algn="l">
              <a:spcBef>
                <a:spcPts val="1600"/>
              </a:spcBef>
              <a:spcAft>
                <a:spcPts val="1600"/>
              </a:spcAft>
              <a:buNone/>
            </a:pPr>
            <a:r>
              <a:rPr lang="en" sz="1100"/>
              <a:t>Notice: I did some modifications on this project code and I will talk about that in the next slides</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 Yolov4-tiny-416 vs SSDmobilenetv2</a:t>
            </a:r>
            <a:endParaRPr/>
          </a:p>
        </p:txBody>
      </p:sp>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modes has desired performance on Jetson Nano</a:t>
            </a:r>
            <a:endParaRPr/>
          </a:p>
          <a:p>
            <a:pPr indent="0" lvl="0" marL="0" rtl="0" algn="l">
              <a:spcBef>
                <a:spcPts val="1600"/>
              </a:spcBef>
              <a:spcAft>
                <a:spcPts val="0"/>
              </a:spcAft>
              <a:buNone/>
            </a:pPr>
            <a:r>
              <a:rPr lang="en"/>
              <a:t>You can check out the performance on my YouTube video:</a:t>
            </a:r>
            <a:endParaRPr/>
          </a:p>
          <a:p>
            <a:pPr indent="0" lvl="0" marL="0" rtl="0" algn="l">
              <a:spcBef>
                <a:spcPts val="1600"/>
              </a:spcBef>
              <a:spcAft>
                <a:spcPts val="0"/>
              </a:spcAft>
              <a:buNone/>
            </a:pPr>
            <a:r>
              <a:rPr lang="en" u="sng">
                <a:solidFill>
                  <a:schemeClr val="hlink"/>
                </a:solidFill>
                <a:hlinkClick r:id="rId3"/>
              </a:rPr>
              <a:t>https://youtu.be/VCOE-HqE7u8</a:t>
            </a:r>
            <a:r>
              <a:rPr lang="en"/>
              <a:t> </a:t>
            </a:r>
            <a:endParaRPr/>
          </a:p>
          <a:p>
            <a:pPr indent="0" lvl="0" marL="0" rtl="0" algn="l">
              <a:spcBef>
                <a:spcPts val="1600"/>
              </a:spcBef>
              <a:spcAft>
                <a:spcPts val="1600"/>
              </a:spcAft>
              <a:buNone/>
            </a:pPr>
            <a:r>
              <a:rPr lang="en"/>
              <a:t>Next few slides are the modification that I made in order to run my trained model on the Jetson Nano.</a:t>
            </a: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 on Tensorrt_demos(</a:t>
            </a:r>
            <a:r>
              <a:rPr lang="en"/>
              <a:t>SSDmobilenetv2)</a:t>
            </a:r>
            <a:endParaRPr/>
          </a:p>
          <a:p>
            <a:pPr indent="0" lvl="0" marL="0" rtl="0" algn="l">
              <a:spcBef>
                <a:spcPts val="0"/>
              </a:spcBef>
              <a:spcAft>
                <a:spcPts val="0"/>
              </a:spcAft>
              <a:buNone/>
            </a:pPr>
            <a:r>
              <a:t/>
            </a:r>
            <a:endParaRPr/>
          </a:p>
        </p:txBody>
      </p:sp>
      <p:sp>
        <p:nvSpPr>
          <p:cNvPr id="99" name="Google Shape;99;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trt_ssd.py</a:t>
            </a:r>
            <a:endParaRPr/>
          </a:p>
          <a:p>
            <a:pPr indent="-342900" lvl="0" marL="457200" rtl="0" algn="l">
              <a:spcBef>
                <a:spcPts val="0"/>
              </a:spcBef>
              <a:spcAft>
                <a:spcPts val="0"/>
              </a:spcAft>
              <a:buSzPts val="1800"/>
              <a:buAutoNum type="arabicPeriod"/>
            </a:pPr>
            <a:r>
              <a:rPr lang="en"/>
              <a:t>In utils dir</a:t>
            </a:r>
            <a:endParaRPr/>
          </a:p>
          <a:p>
            <a:pPr indent="-317500" lvl="1" marL="914400" rtl="0" algn="l">
              <a:spcBef>
                <a:spcPts val="0"/>
              </a:spcBef>
              <a:spcAft>
                <a:spcPts val="0"/>
              </a:spcAft>
              <a:buSzPts val="1400"/>
              <a:buAutoNum type="alphaLcPeriod"/>
            </a:pPr>
            <a:r>
              <a:rPr lang="en"/>
              <a:t>ssd_classes.py</a:t>
            </a:r>
            <a:endParaRPr/>
          </a:p>
          <a:p>
            <a:pPr indent="-342900" lvl="0" marL="457200" rtl="0" algn="l">
              <a:spcBef>
                <a:spcPts val="0"/>
              </a:spcBef>
              <a:spcAft>
                <a:spcPts val="0"/>
              </a:spcAft>
              <a:buSzPts val="1800"/>
              <a:buAutoNum type="arabicPeriod"/>
            </a:pPr>
            <a:r>
              <a:rPr lang="en"/>
              <a:t>In ssd dir</a:t>
            </a:r>
            <a:endParaRPr/>
          </a:p>
          <a:p>
            <a:pPr indent="-317500" lvl="1" marL="914400" rtl="0" algn="l">
              <a:spcBef>
                <a:spcPts val="0"/>
              </a:spcBef>
              <a:spcAft>
                <a:spcPts val="0"/>
              </a:spcAft>
              <a:buSzPts val="1400"/>
              <a:buAutoNum type="alphaLcPeriod"/>
            </a:pPr>
            <a:r>
              <a:rPr lang="en"/>
              <a:t>b</a:t>
            </a:r>
            <a:r>
              <a:rPr lang="en"/>
              <a:t>uild_engine.py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solidFill>
                  <a:schemeClr val="dk2"/>
                </a:solidFill>
              </a:rPr>
              <a:t>trt_ssd.py</a:t>
            </a:r>
            <a:endParaRPr sz="2400"/>
          </a:p>
        </p:txBody>
      </p:sp>
      <p:sp>
        <p:nvSpPr>
          <p:cNvPr id="105" name="Google Shape;105;p21"/>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This file will run the built engine file</a:t>
            </a:r>
            <a:endParaRPr/>
          </a:p>
          <a:p>
            <a:pPr indent="0" lvl="0" marL="457200" rtl="0" algn="l">
              <a:spcBef>
                <a:spcPts val="1600"/>
              </a:spcBef>
              <a:spcAft>
                <a:spcPts val="0"/>
              </a:spcAft>
              <a:buNone/>
            </a:pPr>
            <a:r>
              <a:rPr lang="en"/>
              <a:t>and visualize the  bounding box</a:t>
            </a:r>
            <a:endParaRPr/>
          </a:p>
          <a:p>
            <a:pPr indent="0" lvl="0" marL="457200" rtl="0" algn="l">
              <a:spcBef>
                <a:spcPts val="1600"/>
              </a:spcBef>
              <a:spcAft>
                <a:spcPts val="0"/>
              </a:spcAft>
              <a:buNone/>
            </a:pPr>
            <a:r>
              <a:rPr lang="en"/>
              <a:t>I add a line code to flip the camera windows:</a:t>
            </a:r>
            <a:endParaRPr/>
          </a:p>
          <a:p>
            <a:pPr indent="0" lvl="0" marL="457200" rtl="0" algn="l">
              <a:spcBef>
                <a:spcPts val="1600"/>
              </a:spcBef>
              <a:spcAft>
                <a:spcPts val="1600"/>
              </a:spcAft>
              <a:buNone/>
            </a:pPr>
            <a:r>
              <a:rPr lang="en"/>
              <a:t>Img = cv2.flip(img, -1)</a:t>
            </a:r>
            <a:endParaRPr/>
          </a:p>
        </p:txBody>
      </p:sp>
      <p:pic>
        <p:nvPicPr>
          <p:cNvPr id="106" name="Google Shape;106;p21"/>
          <p:cNvPicPr preferRelativeResize="0"/>
          <p:nvPr/>
        </p:nvPicPr>
        <p:blipFill>
          <a:blip r:embed="rId3">
            <a:alphaModFix/>
          </a:blip>
          <a:stretch>
            <a:fillRect/>
          </a:stretch>
        </p:blipFill>
        <p:spPr>
          <a:xfrm>
            <a:off x="4572004" y="1152475"/>
            <a:ext cx="4526476" cy="3260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